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21"/>
  </p:notesMasterIdLst>
  <p:sldIdLst>
    <p:sldId id="258" r:id="rId3"/>
    <p:sldId id="1348" r:id="rId4"/>
    <p:sldId id="4116" r:id="rId5"/>
    <p:sldId id="4122" r:id="rId6"/>
    <p:sldId id="4109" r:id="rId7"/>
    <p:sldId id="4142" r:id="rId8"/>
    <p:sldId id="1323" r:id="rId9"/>
    <p:sldId id="4118" r:id="rId10"/>
    <p:sldId id="4119" r:id="rId11"/>
    <p:sldId id="4166" r:id="rId12"/>
    <p:sldId id="4141" r:id="rId13"/>
    <p:sldId id="1230" r:id="rId14"/>
    <p:sldId id="4167" r:id="rId15"/>
    <p:sldId id="4165" r:id="rId16"/>
    <p:sldId id="1352" r:id="rId17"/>
    <p:sldId id="1342" r:id="rId18"/>
    <p:sldId id="1294" r:id="rId19"/>
    <p:sldId id="11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59"/>
  </p:normalViewPr>
  <p:slideViewPr>
    <p:cSldViewPr snapToGrid="0" snapToObjects="1">
      <p:cViewPr varScale="1">
        <p:scale>
          <a:sx n="113" d="100"/>
          <a:sy n="113"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C2274-027C-4E42-B855-956FCDF26DF6}" type="datetimeFigureOut">
              <a:rPr lang="en-US" smtClean="0"/>
              <a:t>8/5/23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C7137-BF24-1C45-977C-840479ECD6B2}" type="slidenum">
              <a:rPr lang="en-US" smtClean="0"/>
              <a:t>‹#›</a:t>
            </a:fld>
            <a:endParaRPr lang="en-US"/>
          </a:p>
        </p:txBody>
      </p:sp>
    </p:spTree>
    <p:extLst>
      <p:ext uri="{BB962C8B-B14F-4D97-AF65-F5344CB8AC3E}">
        <p14:creationId xmlns:p14="http://schemas.microsoft.com/office/powerpoint/2010/main" val="156293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Shape 39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Health Care Without Harm works to create change among hospitals and health systems through education, training, peer-learning, and implementation tools for health care sustainability. Aggregating the influence and purchasing power of the health sector, the Health Care Without Harm network drives the market toward sustainability and advocates for policies that will create worldwide social change.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HCWH has four regional offices (United States, Latin America (Argentina), Europe (Belgium), and Asia (the Philippines), and works through partner organizations in Australia, China, India, Nepal, South Africa, and Tanzania.</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The Mercury Campaign: </a:t>
            </a:r>
            <a:r>
              <a:rPr lang="en-US" sz="1200" b="0" i="0" u="none" strike="noStrike" cap="none" dirty="0">
                <a:solidFill>
                  <a:schemeClr val="dk1"/>
                </a:solidFill>
                <a:latin typeface="Calibri"/>
                <a:ea typeface="Calibri"/>
                <a:cs typeface="Calibri"/>
                <a:sym typeface="Calibri"/>
              </a:rPr>
              <a:t>The Health Care Without Harm campaign to eliminate mercury started in a single Boston hospital and scaled up into a global collaboration with the World Health Organization. The world’s governments signed the Minamata Convention on Mercury in 2013, committing to phase mercury out of medical devices by 2020. </a:t>
            </a:r>
            <a:r>
              <a:rPr lang="en-US" sz="1200" b="0" i="0" u="none" strike="noStrike" kern="1200" dirty="0">
                <a:solidFill>
                  <a:schemeClr val="tx1"/>
                </a:solidFill>
                <a:effectLst/>
                <a:latin typeface="+mn-lt"/>
                <a:ea typeface="+mn-ea"/>
                <a:cs typeface="+mn-cs"/>
              </a:rPr>
              <a:t>On 16 August 2017, the Minamata Convention on Mercury entered into force, obliging countries from around the globe to phase out mercury-containing thermometers and blood pressure devices by 2020, and to phase-down their use of dental amalgam.</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Today our focus is on the biggest global health threat of the 21</a:t>
            </a:r>
            <a:r>
              <a:rPr lang="en-US" sz="1200" b="0" i="0" u="none" strike="noStrike" cap="none" baseline="30000" dirty="0">
                <a:solidFill>
                  <a:schemeClr val="dk1"/>
                </a:solidFill>
                <a:latin typeface="Calibri"/>
                <a:ea typeface="Calibri"/>
                <a:cs typeface="Calibri"/>
                <a:sym typeface="Calibri"/>
              </a:rPr>
              <a:t>st</a:t>
            </a:r>
            <a:r>
              <a:rPr lang="en-US" sz="1200" b="0" i="0" u="none" strike="noStrike" cap="none" dirty="0">
                <a:solidFill>
                  <a:schemeClr val="dk1"/>
                </a:solidFill>
                <a:latin typeface="Calibri"/>
                <a:ea typeface="Calibri"/>
                <a:cs typeface="Calibri"/>
                <a:sym typeface="Calibri"/>
              </a:rPr>
              <a:t> century, Climate Change.</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91" name="Shape 39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9482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IPCC Working Group 3 report approved and released in April 2022</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45599-D657-A444-AE6C-0DFC6F520D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60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 Health care is contributing to - and impacted by - greenhouse gas emissions. </a:t>
            </a:r>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health care industry contributes almost 10% of U.S.  greenhouse gas emissions. (</a:t>
            </a:r>
            <a:r>
              <a:rPr lang="en-US" sz="1200" b="0" i="0" u="none" strike="noStrike" cap="none" err="1">
                <a:solidFill>
                  <a:schemeClr val="dk1"/>
                </a:solidFill>
                <a:latin typeface="Calibri"/>
                <a:ea typeface="Calibri"/>
                <a:cs typeface="Calibri"/>
                <a:sym typeface="Calibri"/>
              </a:rPr>
              <a:t>Eckelman</a:t>
            </a:r>
            <a:r>
              <a:rPr lang="en-US" sz="1200" b="0" i="0" u="none" strike="noStrike" cap="none">
                <a:solidFill>
                  <a:schemeClr val="dk1"/>
                </a:solidFill>
                <a:latin typeface="Calibri"/>
                <a:ea typeface="Calibri"/>
                <a:cs typeface="Calibri"/>
                <a:sym typeface="Calibri"/>
              </a:rPr>
              <a:t> &amp; Sherman, 2016)</a:t>
            </a:r>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Typical areas of largest impact are highlighted in the gray clouds. (Health Care Without Harm)</a:t>
            </a:r>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Hospitals are the second most </a:t>
            </a:r>
            <a:r>
              <a:rPr lang="en-US" sz="1200" i="0" u="none" strike="noStrike" cap="none">
                <a:solidFill>
                  <a:schemeClr val="dk1"/>
                </a:solidFill>
              </a:rPr>
              <a:t>energy</a:t>
            </a:r>
            <a:r>
              <a:rPr lang="en-US"/>
              <a:t>-</a:t>
            </a:r>
            <a:r>
              <a:rPr lang="en-US" sz="1200" b="0" i="0" u="none" strike="noStrike" cap="none">
                <a:solidFill>
                  <a:schemeClr val="dk1"/>
                </a:solidFill>
                <a:latin typeface="Calibri"/>
                <a:ea typeface="Calibri"/>
                <a:cs typeface="Calibri"/>
                <a:sym typeface="Calibri"/>
              </a:rPr>
              <a:t>intensive facilities in the country and use 2.5 times more energy per square foot than other commercial buildings. </a:t>
            </a:r>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Hospitals are ranked as the third most </a:t>
            </a:r>
            <a:r>
              <a:rPr lang="en-US" sz="1200" i="0" u="none" strike="noStrike" cap="none">
                <a:solidFill>
                  <a:schemeClr val="dk1"/>
                </a:solidFill>
              </a:rPr>
              <a:t>water</a:t>
            </a:r>
            <a:r>
              <a:rPr lang="en-US" sz="1200" b="0" i="0" u="none" strike="noStrike" cap="none">
                <a:solidFill>
                  <a:schemeClr val="dk1"/>
                </a:solidFill>
                <a:latin typeface="Calibri"/>
                <a:ea typeface="Calibri"/>
                <a:cs typeface="Calibri"/>
                <a:sym typeface="Calibri"/>
              </a:rPr>
              <a:t>-intensive public buildings (after senior care facilities and hotels), using an average of 570 gallons per staffed bed per day. Water is also a major contributor to greenhouse gas emissions because of the energy needed to distribute, treat</a:t>
            </a:r>
            <a:r>
              <a:rPr lang="en-US"/>
              <a:t>,</a:t>
            </a:r>
            <a:r>
              <a:rPr lang="en-US" sz="1200" b="0" i="0" u="none" strike="noStrike" cap="none">
                <a:solidFill>
                  <a:schemeClr val="dk1"/>
                </a:solidFill>
                <a:latin typeface="Calibri"/>
                <a:ea typeface="Calibri"/>
                <a:cs typeface="Calibri"/>
                <a:sym typeface="Calibri"/>
              </a:rPr>
              <a:t> and heat it. </a:t>
            </a:r>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Hospitals serve a lot of food to their staff, patients, and visitors. Since an estimated 14.5 percent of global greenhouse gas emissions come from the livestock sector hospitals can make a big difference by serving less meat. </a:t>
            </a:r>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U.S. hospitals generate 29 pounds of </a:t>
            </a:r>
            <a:r>
              <a:rPr lang="en-US" sz="1200" i="0" u="none" strike="noStrike" cap="none">
                <a:solidFill>
                  <a:schemeClr val="dk1"/>
                </a:solidFill>
              </a:rPr>
              <a:t>waste</a:t>
            </a:r>
            <a:r>
              <a:rPr lang="en-US" sz="1200" b="0" i="0" u="none" strike="noStrike" cap="none">
                <a:solidFill>
                  <a:schemeClr val="dk1"/>
                </a:solidFill>
                <a:latin typeface="Calibri"/>
                <a:ea typeface="Calibri"/>
                <a:cs typeface="Calibri"/>
                <a:sym typeface="Calibri"/>
              </a:rPr>
              <a:t> per patient day in the hospital. But the manufacturing process and transportation of the products purchased by U.S. hospitals also creates 32 pounds of waste for every pound of product manufactured. </a:t>
            </a:r>
            <a:endParaRPr/>
          </a:p>
          <a:p>
            <a:pPr marL="628650" marR="0" lvl="1"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628650" marR="0" lvl="1"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74" name="Google Shape;27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84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DAB05B-E55B-4C42-B4A6-6B52F309AF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751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Membership organization promoting environmental stewardship and best practices for the health care sector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58194-2723-ED41-928A-E3FB41A170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03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32b5ade050_0_3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g232b5ade050_0_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68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E8A791-11F4-2743-9157-3E32168327F4}" type="datetimeFigureOut">
              <a:rPr lang="en-US" smtClean="0"/>
              <a:t>8/5/23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44932-6430-7044-B8C1-A0CFFD3F839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85502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E8A791-11F4-2743-9157-3E32168327F4}" type="datetimeFigureOut">
              <a:rPr lang="en-US" smtClean="0"/>
              <a:t>8/5/23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44932-6430-7044-B8C1-A0CFFD3F8391}" type="slidenum">
              <a:rPr lang="en-US" smtClean="0"/>
              <a:t>‹#›</a:t>
            </a:fld>
            <a:endParaRPr lang="en-US"/>
          </a:p>
        </p:txBody>
      </p:sp>
    </p:spTree>
    <p:extLst>
      <p:ext uri="{BB962C8B-B14F-4D97-AF65-F5344CB8AC3E}">
        <p14:creationId xmlns:p14="http://schemas.microsoft.com/office/powerpoint/2010/main" val="328404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E8A791-11F4-2743-9157-3E32168327F4}" type="datetimeFigureOut">
              <a:rPr lang="en-US" smtClean="0"/>
              <a:t>8/5/23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44932-6430-7044-B8C1-A0CFFD3F8391}" type="slidenum">
              <a:rPr lang="en-US" smtClean="0"/>
              <a:t>‹#›</a:t>
            </a:fld>
            <a:endParaRPr lang="en-US"/>
          </a:p>
        </p:txBody>
      </p:sp>
    </p:spTree>
    <p:extLst>
      <p:ext uri="{BB962C8B-B14F-4D97-AF65-F5344CB8AC3E}">
        <p14:creationId xmlns:p14="http://schemas.microsoft.com/office/powerpoint/2010/main" val="388262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03"/>
        <p:cNvGrpSpPr/>
        <p:nvPr/>
      </p:nvGrpSpPr>
      <p:grpSpPr>
        <a:xfrm>
          <a:off x="0" y="0"/>
          <a:ext cx="0" cy="0"/>
          <a:chOff x="0" y="0"/>
          <a:chExt cx="0" cy="0"/>
        </a:xfrm>
      </p:grpSpPr>
      <p:sp>
        <p:nvSpPr>
          <p:cNvPr id="104" name="Shape 104"/>
          <p:cNvSpPr/>
          <p:nvPr/>
        </p:nvSpPr>
        <p:spPr>
          <a:xfrm>
            <a:off x="0" y="274637"/>
            <a:ext cx="12192000" cy="1021311"/>
          </a:xfrm>
          <a:prstGeom prst="rect">
            <a:avLst/>
          </a:prstGeom>
          <a:solidFill>
            <a:srgbClr val="385D7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105" name="Shape 105"/>
          <p:cNvSpPr txBox="1">
            <a:spLocks noGrp="1"/>
          </p:cNvSpPr>
          <p:nvPr>
            <p:ph type="title"/>
          </p:nvPr>
        </p:nvSpPr>
        <p:spPr>
          <a:xfrm>
            <a:off x="838200" y="365125"/>
            <a:ext cx="10515599" cy="788889"/>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venir"/>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06" name="Shape 106"/>
          <p:cNvSpPr txBox="1">
            <a:spLocks noGrp="1"/>
          </p:cNvSpPr>
          <p:nvPr>
            <p:ph type="body" idx="1"/>
          </p:nvPr>
        </p:nvSpPr>
        <p:spPr>
          <a:xfrm>
            <a:off x="838200" y="1825625"/>
            <a:ext cx="10515599" cy="3683529"/>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rgbClr val="07A979"/>
              </a:buClr>
              <a:buSzPts val="3200"/>
              <a:buFont typeface="Arial"/>
              <a:buChar char="•"/>
              <a:defRPr sz="3200" b="0" i="0" u="none" strike="noStrike" cap="none">
                <a:solidFill>
                  <a:srgbClr val="595959"/>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44394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content">
  <p:cSld name="Image content">
    <p:spTree>
      <p:nvGrpSpPr>
        <p:cNvPr id="1" name="Shape 84"/>
        <p:cNvGrpSpPr/>
        <p:nvPr/>
      </p:nvGrpSpPr>
      <p:grpSpPr>
        <a:xfrm>
          <a:off x="0" y="0"/>
          <a:ext cx="0" cy="0"/>
          <a:chOff x="0" y="0"/>
          <a:chExt cx="0" cy="0"/>
        </a:xfrm>
      </p:grpSpPr>
      <p:sp>
        <p:nvSpPr>
          <p:cNvPr id="85" name="Google Shape;85;p16"/>
          <p:cNvSpPr txBox="1">
            <a:spLocks noGrp="1"/>
          </p:cNvSpPr>
          <p:nvPr>
            <p:ph type="dt" idx="10"/>
          </p:nvPr>
        </p:nvSpPr>
        <p:spPr>
          <a:xfrm>
            <a:off x="215203" y="6381993"/>
            <a:ext cx="6868887" cy="29565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500" b="1"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6"/>
          <p:cNvSpPr/>
          <p:nvPr/>
        </p:nvSpPr>
        <p:spPr>
          <a:xfrm>
            <a:off x="-140676" y="402214"/>
            <a:ext cx="773723" cy="421752"/>
          </a:xfrm>
          <a:prstGeom prst="rect">
            <a:avLst/>
          </a:prstGeom>
          <a:solidFill>
            <a:srgbClr val="9BCC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7" name="Google Shape;87;p16"/>
          <p:cNvSpPr/>
          <p:nvPr/>
        </p:nvSpPr>
        <p:spPr>
          <a:xfrm>
            <a:off x="0" y="6219930"/>
            <a:ext cx="12192000" cy="638070"/>
          </a:xfrm>
          <a:prstGeom prst="rect">
            <a:avLst/>
          </a:prstGeom>
          <a:solidFill>
            <a:srgbClr val="004F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88" name="Google Shape;88;p16" descr="hcwh-white.png"/>
          <p:cNvPicPr preferRelativeResize="0"/>
          <p:nvPr/>
        </p:nvPicPr>
        <p:blipFill rotWithShape="1">
          <a:blip r:embed="rId2">
            <a:alphaModFix/>
          </a:blip>
          <a:srcRect/>
          <a:stretch/>
        </p:blipFill>
        <p:spPr>
          <a:xfrm>
            <a:off x="11175461" y="6275490"/>
            <a:ext cx="517036" cy="526740"/>
          </a:xfrm>
          <a:prstGeom prst="rect">
            <a:avLst/>
          </a:prstGeom>
          <a:noFill/>
          <a:ln>
            <a:noFill/>
          </a:ln>
        </p:spPr>
      </p:pic>
      <p:pic>
        <p:nvPicPr>
          <p:cNvPr id="89" name="Google Shape;89;p16"/>
          <p:cNvPicPr preferRelativeResize="0"/>
          <p:nvPr/>
        </p:nvPicPr>
        <p:blipFill rotWithShape="1">
          <a:blip r:embed="rId3">
            <a:alphaModFix/>
          </a:blip>
          <a:srcRect/>
          <a:stretch/>
        </p:blipFill>
        <p:spPr>
          <a:xfrm>
            <a:off x="10287691" y="6275490"/>
            <a:ext cx="616735" cy="526740"/>
          </a:xfrm>
          <a:prstGeom prst="rect">
            <a:avLst/>
          </a:prstGeom>
          <a:noFill/>
          <a:ln>
            <a:noFill/>
          </a:ln>
        </p:spPr>
      </p:pic>
      <p:sp>
        <p:nvSpPr>
          <p:cNvPr id="90" name="Google Shape;90;p16"/>
          <p:cNvSpPr txBox="1">
            <a:spLocks noGrp="1"/>
          </p:cNvSpPr>
          <p:nvPr>
            <p:ph type="title"/>
          </p:nvPr>
        </p:nvSpPr>
        <p:spPr>
          <a:xfrm>
            <a:off x="918379" y="187727"/>
            <a:ext cx="10515600" cy="85072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893462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Section Title Slide">
  <p:cSld name="4_Section Title Slide">
    <p:bg>
      <p:bgPr>
        <a:solidFill>
          <a:srgbClr val="153D40"/>
        </a:solidFill>
        <a:effectLst/>
      </p:bgPr>
    </p:bg>
    <p:spTree>
      <p:nvGrpSpPr>
        <p:cNvPr id="1" name="Shape 91"/>
        <p:cNvGrpSpPr/>
        <p:nvPr/>
      </p:nvGrpSpPr>
      <p:grpSpPr>
        <a:xfrm>
          <a:off x="0" y="0"/>
          <a:ext cx="0" cy="0"/>
          <a:chOff x="0" y="0"/>
          <a:chExt cx="0" cy="0"/>
        </a:xfrm>
      </p:grpSpPr>
      <p:pic>
        <p:nvPicPr>
          <p:cNvPr id="92" name="Google Shape;92;p17"/>
          <p:cNvPicPr preferRelativeResize="0"/>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93" name="Google Shape;93;p17"/>
          <p:cNvSpPr txBox="1">
            <a:spLocks noGrp="1"/>
          </p:cNvSpPr>
          <p:nvPr>
            <p:ph type="title"/>
          </p:nvPr>
        </p:nvSpPr>
        <p:spPr>
          <a:xfrm>
            <a:off x="831851" y="3036974"/>
            <a:ext cx="10515600" cy="945655"/>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lt1"/>
              </a:buClr>
              <a:buSzPts val="5400"/>
              <a:buFont typeface="Calibri"/>
              <a:buNone/>
              <a:defRPr sz="5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040030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Section Title Slide">
  <p:cSld name="5_Section Title Slide">
    <p:bg>
      <p:bgPr>
        <a:solidFill>
          <a:srgbClr val="03283F"/>
        </a:solidFill>
        <a:effectLst/>
      </p:bgPr>
    </p:bg>
    <p:spTree>
      <p:nvGrpSpPr>
        <p:cNvPr id="1" name="Shape 94"/>
        <p:cNvGrpSpPr/>
        <p:nvPr/>
      </p:nvGrpSpPr>
      <p:grpSpPr>
        <a:xfrm>
          <a:off x="0" y="0"/>
          <a:ext cx="0" cy="0"/>
          <a:chOff x="0" y="0"/>
          <a:chExt cx="0" cy="0"/>
        </a:xfrm>
      </p:grpSpPr>
      <p:pic>
        <p:nvPicPr>
          <p:cNvPr id="95" name="Google Shape;95;p18"/>
          <p:cNvPicPr preferRelativeResize="0"/>
          <p:nvPr/>
        </p:nvPicPr>
        <p:blipFill rotWithShape="1">
          <a:blip r:embed="rId2" cstate="screen">
            <a:alphaModFix amt="18000"/>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96" name="Google Shape;96;p18"/>
          <p:cNvSpPr txBox="1">
            <a:spLocks noGrp="1"/>
          </p:cNvSpPr>
          <p:nvPr>
            <p:ph type="title"/>
          </p:nvPr>
        </p:nvSpPr>
        <p:spPr>
          <a:xfrm>
            <a:off x="2112011" y="3036974"/>
            <a:ext cx="7682229" cy="966066"/>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lt1"/>
              </a:buClr>
              <a:buSzPts val="4800"/>
              <a:buFont typeface="Calibri"/>
              <a:buNone/>
              <a:defRPr sz="4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87498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97"/>
        <p:cNvGrpSpPr/>
        <p:nvPr/>
      </p:nvGrpSpPr>
      <p:grpSpPr>
        <a:xfrm>
          <a:off x="0" y="0"/>
          <a:ext cx="0" cy="0"/>
          <a:chOff x="0" y="0"/>
          <a:chExt cx="0" cy="0"/>
        </a:xfrm>
      </p:grpSpPr>
    </p:spTree>
    <p:extLst>
      <p:ext uri="{BB962C8B-B14F-4D97-AF65-F5344CB8AC3E}">
        <p14:creationId xmlns:p14="http://schemas.microsoft.com/office/powerpoint/2010/main" val="298309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_Section Title Slide">
  <p:cSld name="8_Section Title Slide">
    <p:bg>
      <p:bgPr>
        <a:solidFill>
          <a:srgbClr val="153940"/>
        </a:solidFill>
        <a:effectLst/>
      </p:bgPr>
    </p:bg>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2172971" y="3036974"/>
            <a:ext cx="7682229" cy="966066"/>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lt1"/>
              </a:buClr>
              <a:buSzPts val="4800"/>
              <a:buFont typeface="Calibri"/>
              <a:buNone/>
              <a:defRPr sz="4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63086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Title Slide">
  <p:cSld name="1_Section Title Slide">
    <p:bg>
      <p:bgPr>
        <a:solidFill>
          <a:srgbClr val="007EA7"/>
        </a:solidFill>
        <a:effectLst/>
      </p:bgPr>
    </p:bg>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2183131" y="3036974"/>
            <a:ext cx="7682229" cy="966066"/>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lt1"/>
              </a:buClr>
              <a:buSzPts val="4800"/>
              <a:buFont typeface="Calibri"/>
              <a:buNone/>
              <a:defRPr sz="4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11220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Section Title Slide">
  <p:cSld name="3_Section Title Slide">
    <p:bg>
      <p:bgPr>
        <a:solidFill>
          <a:srgbClr val="1A936F"/>
        </a:solidFill>
        <a:effectLst/>
      </p:bgPr>
    </p:bg>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2172971" y="3036974"/>
            <a:ext cx="7682229" cy="966066"/>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lt1"/>
              </a:buClr>
              <a:buSzPts val="4800"/>
              <a:buFont typeface="Calibri"/>
              <a:buNone/>
              <a:defRPr sz="4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65128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E8A791-11F4-2743-9157-3E32168327F4}" type="datetimeFigureOut">
              <a:rPr lang="en-US" smtClean="0"/>
              <a:t>8/5/23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44932-6430-7044-B8C1-A0CFFD3F8391}" type="slidenum">
              <a:rPr lang="en-US" smtClean="0"/>
              <a:t>‹#›</a:t>
            </a:fld>
            <a:endParaRPr lang="en-US"/>
          </a:p>
        </p:txBody>
      </p:sp>
    </p:spTree>
    <p:extLst>
      <p:ext uri="{BB962C8B-B14F-4D97-AF65-F5344CB8AC3E}">
        <p14:creationId xmlns:p14="http://schemas.microsoft.com/office/powerpoint/2010/main" val="33000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4"/>
        <p:cNvGrpSpPr/>
        <p:nvPr/>
      </p:nvGrpSpPr>
      <p:grpSpPr>
        <a:xfrm>
          <a:off x="0" y="0"/>
          <a:ext cx="0" cy="0"/>
          <a:chOff x="0" y="0"/>
          <a:chExt cx="0" cy="0"/>
        </a:xfrm>
      </p:grpSpPr>
      <p:sp>
        <p:nvSpPr>
          <p:cNvPr id="105" name="Google Shape;105;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SzPts val="1400"/>
              <a:buNone/>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06" name="Google Shape;106;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107" name="Google Shape;10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8" name="Google Shape;10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9" name="Google Shape;10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098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E8A791-11F4-2743-9157-3E32168327F4}" type="datetimeFigureOut">
              <a:rPr lang="en-US" smtClean="0"/>
              <a:t>8/5/23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44932-6430-7044-B8C1-A0CFFD3F839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22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E8A791-11F4-2743-9157-3E32168327F4}" type="datetimeFigureOut">
              <a:rPr lang="en-US" smtClean="0"/>
              <a:t>8/5/23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44932-6430-7044-B8C1-A0CFFD3F8391}" type="slidenum">
              <a:rPr lang="en-US" smtClean="0"/>
              <a:t>‹#›</a:t>
            </a:fld>
            <a:endParaRPr lang="en-US"/>
          </a:p>
        </p:txBody>
      </p:sp>
    </p:spTree>
    <p:extLst>
      <p:ext uri="{BB962C8B-B14F-4D97-AF65-F5344CB8AC3E}">
        <p14:creationId xmlns:p14="http://schemas.microsoft.com/office/powerpoint/2010/main" val="114298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E8A791-11F4-2743-9157-3E32168327F4}" type="datetimeFigureOut">
              <a:rPr lang="en-US" smtClean="0"/>
              <a:t>8/5/23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44932-6430-7044-B8C1-A0CFFD3F8391}" type="slidenum">
              <a:rPr lang="en-US" smtClean="0"/>
              <a:t>‹#›</a:t>
            </a:fld>
            <a:endParaRPr lang="en-US"/>
          </a:p>
        </p:txBody>
      </p:sp>
    </p:spTree>
    <p:extLst>
      <p:ext uri="{BB962C8B-B14F-4D97-AF65-F5344CB8AC3E}">
        <p14:creationId xmlns:p14="http://schemas.microsoft.com/office/powerpoint/2010/main" val="3662586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E8A791-11F4-2743-9157-3E32168327F4}" type="datetimeFigureOut">
              <a:rPr lang="en-US" smtClean="0"/>
              <a:t>8/5/23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44932-6430-7044-B8C1-A0CFFD3F8391}" type="slidenum">
              <a:rPr lang="en-US" smtClean="0"/>
              <a:t>‹#›</a:t>
            </a:fld>
            <a:endParaRPr lang="en-US"/>
          </a:p>
        </p:txBody>
      </p:sp>
    </p:spTree>
    <p:extLst>
      <p:ext uri="{BB962C8B-B14F-4D97-AF65-F5344CB8AC3E}">
        <p14:creationId xmlns:p14="http://schemas.microsoft.com/office/powerpoint/2010/main" val="338311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1E8A791-11F4-2743-9157-3E32168327F4}" type="datetimeFigureOut">
              <a:rPr lang="en-US" smtClean="0"/>
              <a:t>8/5/23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F244932-6430-7044-B8C1-A0CFFD3F8391}" type="slidenum">
              <a:rPr lang="en-US" smtClean="0"/>
              <a:t>‹#›</a:t>
            </a:fld>
            <a:endParaRPr lang="en-US"/>
          </a:p>
        </p:txBody>
      </p:sp>
    </p:spTree>
    <p:extLst>
      <p:ext uri="{BB962C8B-B14F-4D97-AF65-F5344CB8AC3E}">
        <p14:creationId xmlns:p14="http://schemas.microsoft.com/office/powerpoint/2010/main" val="18566713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E8A791-11F4-2743-9157-3E32168327F4}" type="datetimeFigureOut">
              <a:rPr lang="en-US" smtClean="0"/>
              <a:t>8/5/23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F244932-6430-7044-B8C1-A0CFFD3F8391}" type="slidenum">
              <a:rPr lang="en-US" smtClean="0"/>
              <a:t>‹#›</a:t>
            </a:fld>
            <a:endParaRPr lang="en-US"/>
          </a:p>
        </p:txBody>
      </p:sp>
    </p:spTree>
    <p:extLst>
      <p:ext uri="{BB962C8B-B14F-4D97-AF65-F5344CB8AC3E}">
        <p14:creationId xmlns:p14="http://schemas.microsoft.com/office/powerpoint/2010/main" val="29927512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E8A791-11F4-2743-9157-3E32168327F4}" type="datetimeFigureOut">
              <a:rPr lang="en-US" smtClean="0"/>
              <a:t>8/5/23</a:t>
            </a:fld>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FF244932-6430-7044-B8C1-A0CFFD3F8391}" type="slidenum">
              <a:rPr lang="en-US" smtClean="0"/>
              <a:t>‹#›</a:t>
            </a:fld>
            <a:endParaRPr lang="en-US"/>
          </a:p>
        </p:txBody>
      </p:sp>
    </p:spTree>
    <p:extLst>
      <p:ext uri="{BB962C8B-B14F-4D97-AF65-F5344CB8AC3E}">
        <p14:creationId xmlns:p14="http://schemas.microsoft.com/office/powerpoint/2010/main" val="21408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1E8A791-11F4-2743-9157-3E32168327F4}" type="datetimeFigureOut">
              <a:rPr lang="en-US" smtClean="0"/>
              <a:t>8/5/23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F244932-6430-7044-B8C1-A0CFFD3F839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50776" y="5158970"/>
            <a:ext cx="982413" cy="914400"/>
          </a:xfrm>
          <a:prstGeom prst="rect">
            <a:avLst/>
          </a:prstGeom>
        </p:spPr>
      </p:pic>
    </p:spTree>
    <p:extLst>
      <p:ext uri="{BB962C8B-B14F-4D97-AF65-F5344CB8AC3E}">
        <p14:creationId xmlns:p14="http://schemas.microsoft.com/office/powerpoint/2010/main" val="2160620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342900" indent="-342900" algn="l" defTabSz="914400" rtl="0" eaLnBrk="1" latinLnBrk="0" hangingPunct="1">
        <a:lnSpc>
          <a:spcPct val="90000"/>
        </a:lnSpc>
        <a:spcBef>
          <a:spcPts val="1200"/>
        </a:spcBef>
        <a:spcAft>
          <a:spcPts val="200"/>
        </a:spcAft>
        <a:buClr>
          <a:schemeClr val="accent1"/>
        </a:buClr>
        <a:buSzPct val="100000"/>
        <a:buFont typeface="Arial"/>
        <a:buChar char="•"/>
        <a:defRPr sz="2000" kern="1200">
          <a:solidFill>
            <a:schemeClr val="tx1">
              <a:lumMod val="75000"/>
              <a:lumOff val="25000"/>
            </a:schemeClr>
          </a:solidFill>
          <a:latin typeface="+mn-lt"/>
          <a:ea typeface="+mn-ea"/>
          <a:cs typeface="+mn-cs"/>
        </a:defRPr>
      </a:lvl1pPr>
      <a:lvl2pPr marL="463550" indent="-263525"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688975" indent="-225425"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914400" indent="-225425"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1139825" indent="-238125"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Tree>
    <p:extLst>
      <p:ext uri="{BB962C8B-B14F-4D97-AF65-F5344CB8AC3E}">
        <p14:creationId xmlns:p14="http://schemas.microsoft.com/office/powerpoint/2010/main" val="1071907813"/>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hyperlink" Target="https://practicegreenhealth.org/tools-and-resources/health-care-emissions-impact-calculator" TargetMode="External"/><Relationship Id="rId4" Type="http://schemas.openxmlformats.org/officeDocument/2006/relationships/hyperlink" Target="https://noharm-uscanada.org/HealthyClimat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racticegreenhealth.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hyperlink" Target="https://nursesclimatechallenge.org/" TargetMode="External"/><Relationship Id="rId4" Type="http://schemas.openxmlformats.org/officeDocument/2006/relationships/hyperlink" Target="https://noharm-uscanada.org/physiciannetwor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hyperlink" Target="https://nam.edu/programs/climate-change-and-human-health/action-collaborative-on-decarbonizing-the-u-s-health-sector/" TargetMode="External"/><Relationship Id="rId13" Type="http://schemas.openxmlformats.org/officeDocument/2006/relationships/image" Target="../media/image33.png"/><Relationship Id="rId3" Type="http://schemas.openxmlformats.org/officeDocument/2006/relationships/hyperlink" Target="https://www.who.int/initiatives/alliance-for-transformative-action-on-climate-and-health/cop26-health-programme" TargetMode="External"/><Relationship Id="rId7" Type="http://schemas.openxmlformats.org/officeDocument/2006/relationships/hyperlink" Target="https://www.hhs.gov/climate-change-health-equity-environmental-justice/climate-change-health-equity/actions/health-sector-pledge/index.html" TargetMode="External"/><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jointcommission.org/resources/news-and-multimedia/newsletters/newsletters/joint-commission-online/march-22-2023/comment-on-proposed-new-requirements-to-address-environmental-sustainability" TargetMode="External"/><Relationship Id="rId11" Type="http://schemas.openxmlformats.org/officeDocument/2006/relationships/image" Target="../media/image31.png"/><Relationship Id="rId5" Type="http://schemas.openxmlformats.org/officeDocument/2006/relationships/hyperlink" Target="https://noharm-uscanada.org/articles/news/us-canada/health-care-without-harm-applauds-cms-waiver-renewable-microgrids-hospital" TargetMode="External"/><Relationship Id="rId10" Type="http://schemas.openxmlformats.org/officeDocument/2006/relationships/image" Target="../media/image30.png"/><Relationship Id="rId4" Type="http://schemas.openxmlformats.org/officeDocument/2006/relationships/hyperlink" Target="https://noharm.medium.com/the-inflation-reduction-act-brings-new-opportunities-for-health-cares-climate-action-f47a14202c5" TargetMode="External"/><Relationship Id="rId9" Type="http://schemas.openxmlformats.org/officeDocument/2006/relationships/image" Target="../media/image29.png"/><Relationship Id="rId14" Type="http://schemas.openxmlformats.org/officeDocument/2006/relationships/hyperlink" Target="https://www.ahrq.gov/healthsystemsresearch/decarbonization/index.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healthcareclimateaction.org/roadmap" TargetMode="External"/><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mailto:acollins@hcwh.org" TargetMode="External"/><Relationship Id="rId1" Type="http://schemas.openxmlformats.org/officeDocument/2006/relationships/slideLayout" Target="../slideLayouts/slideLayout4.xml"/><Relationship Id="rId5" Type="http://schemas.openxmlformats.org/officeDocument/2006/relationships/image" Target="../media/image38.jpg"/><Relationship Id="rId4" Type="http://schemas.openxmlformats.org/officeDocument/2006/relationships/hyperlink" Target="https://noharm.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noharm.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tiff"/><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sustainability.yale.edu/explainers/yale-experts-explain-paris-climate-agreement"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ipcc.ch/2022/04/04/ipcc-ar6-wgiii-pressreleas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heguardian.com/environment/2023/mar/20/ipcc-climate-crisis-report-delivers-final-warning-on-15c"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s://nursesclimatechallenge.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181" y="2957689"/>
            <a:ext cx="9305486" cy="2901244"/>
          </a:xfrm>
        </p:spPr>
        <p:txBody>
          <a:bodyPr>
            <a:normAutofit fontScale="90000"/>
          </a:bodyPr>
          <a:lstStyle/>
          <a:p>
            <a:r>
              <a:rPr lang="en-US" sz="4400" dirty="0"/>
              <a:t>Climate, health care and the race to zero</a:t>
            </a:r>
            <a:br>
              <a:rPr lang="en-US" sz="4400" dirty="0"/>
            </a:br>
            <a:r>
              <a:rPr lang="en-US" sz="2200" dirty="0"/>
              <a:t>Virginia Clinicians for Climate Action healthcare sustainability committee meeting</a:t>
            </a:r>
            <a:br>
              <a:rPr lang="en-US" sz="2200" dirty="0"/>
            </a:br>
            <a:r>
              <a:rPr lang="en-US" sz="2200" dirty="0"/>
              <a:t>August 3, 2023</a:t>
            </a:r>
            <a:br>
              <a:rPr lang="en-US" sz="5400" dirty="0"/>
            </a:br>
            <a:br>
              <a:rPr lang="en-US" sz="5400" dirty="0"/>
            </a:br>
            <a:br>
              <a:rPr lang="en-US" sz="2200" dirty="0"/>
            </a:br>
            <a:endParaRPr lang="en-US" sz="5400" dirty="0"/>
          </a:p>
        </p:txBody>
      </p:sp>
      <p:sp>
        <p:nvSpPr>
          <p:cNvPr id="3" name="Subtitle 2"/>
          <p:cNvSpPr>
            <a:spLocks noGrp="1"/>
          </p:cNvSpPr>
          <p:nvPr>
            <p:ph type="subTitle" idx="1"/>
          </p:nvPr>
        </p:nvSpPr>
        <p:spPr>
          <a:xfrm>
            <a:off x="1097280" y="4455621"/>
            <a:ext cx="10058400" cy="1143000"/>
          </a:xfrm>
        </p:spPr>
        <p:txBody>
          <a:bodyPr>
            <a:normAutofit fontScale="47500" lnSpcReduction="20000"/>
          </a:bodyPr>
          <a:lstStyle/>
          <a:p>
            <a:r>
              <a:rPr lang="en-US" dirty="0"/>
              <a:t>Amy Collins md</a:t>
            </a:r>
          </a:p>
          <a:p>
            <a:r>
              <a:rPr lang="en-US" dirty="0"/>
              <a:t>Medical Director of physician engagement and education</a:t>
            </a:r>
          </a:p>
          <a:p>
            <a:r>
              <a:rPr lang="en-US" dirty="0"/>
              <a:t>Health Care Without Harm </a:t>
            </a:r>
          </a:p>
          <a:p>
            <a:r>
              <a:rPr lang="en-US" dirty="0"/>
              <a:t>       @</a:t>
            </a:r>
            <a:r>
              <a:rPr lang="en-US" dirty="0" err="1"/>
              <a:t>DrAmy_Collins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0081" y="4455621"/>
            <a:ext cx="1651000" cy="1536701"/>
          </a:xfrm>
          <a:prstGeom prst="rect">
            <a:avLst/>
          </a:prstGeom>
        </p:spPr>
      </p:pic>
      <p:pic>
        <p:nvPicPr>
          <p:cNvPr id="7" name="Picture 6">
            <a:extLst>
              <a:ext uri="{FF2B5EF4-FFF2-40B4-BE49-F238E27FC236}">
                <a16:creationId xmlns:a16="http://schemas.microsoft.com/office/drawing/2014/main" id="{2A381E52-4380-FF4A-BBF5-EA4FD03D2BC2}"/>
              </a:ext>
            </a:extLst>
          </p:cNvPr>
          <p:cNvPicPr>
            <a:picLocks noChangeAspect="1"/>
          </p:cNvPicPr>
          <p:nvPr/>
        </p:nvPicPr>
        <p:blipFill>
          <a:blip r:embed="rId3"/>
          <a:stretch>
            <a:fillRect/>
          </a:stretch>
        </p:blipFill>
        <p:spPr>
          <a:xfrm>
            <a:off x="1193181" y="5276554"/>
            <a:ext cx="301359" cy="322067"/>
          </a:xfrm>
          <a:prstGeom prst="rect">
            <a:avLst/>
          </a:prstGeom>
        </p:spPr>
      </p:pic>
    </p:spTree>
    <p:extLst>
      <p:ext uri="{BB962C8B-B14F-4D97-AF65-F5344CB8AC3E}">
        <p14:creationId xmlns:p14="http://schemas.microsoft.com/office/powerpoint/2010/main" val="3633584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E5F8-A94E-AA48-9D98-324DA884FE1A}"/>
              </a:ext>
            </a:extLst>
          </p:cNvPr>
          <p:cNvSpPr>
            <a:spLocks noGrp="1"/>
          </p:cNvSpPr>
          <p:nvPr>
            <p:ph type="title"/>
          </p:nvPr>
        </p:nvSpPr>
        <p:spPr/>
        <p:txBody>
          <a:bodyPr>
            <a:normAutofit/>
          </a:bodyPr>
          <a:lstStyle/>
          <a:p>
            <a:r>
              <a:rPr lang="en-US" sz="3200" dirty="0"/>
              <a:t>Health Care Without Harm Climate and Health Program </a:t>
            </a:r>
          </a:p>
        </p:txBody>
      </p:sp>
      <p:sp>
        <p:nvSpPr>
          <p:cNvPr id="3" name="Content Placeholder 2">
            <a:extLst>
              <a:ext uri="{FF2B5EF4-FFF2-40B4-BE49-F238E27FC236}">
                <a16:creationId xmlns:a16="http://schemas.microsoft.com/office/drawing/2014/main" id="{9A0CC845-994A-0F43-A3E8-674CC66F299B}"/>
              </a:ext>
            </a:extLst>
          </p:cNvPr>
          <p:cNvSpPr>
            <a:spLocks noGrp="1"/>
          </p:cNvSpPr>
          <p:nvPr>
            <p:ph sz="half" idx="1"/>
          </p:nvPr>
        </p:nvSpPr>
        <p:spPr>
          <a:xfrm>
            <a:off x="1097280" y="1975555"/>
            <a:ext cx="4741796" cy="3882250"/>
          </a:xfrm>
        </p:spPr>
        <p:txBody>
          <a:bodyPr/>
          <a:lstStyle/>
          <a:p>
            <a:pPr marL="0" indent="0">
              <a:buNone/>
            </a:pPr>
            <a:r>
              <a:rPr lang="en-US" sz="2400" dirty="0"/>
              <a:t>Supports the health care sector in: </a:t>
            </a:r>
          </a:p>
          <a:p>
            <a:pPr>
              <a:buFont typeface="Arial" panose="020B0604020202020204" pitchFamily="34" charset="0"/>
              <a:buChar char="•"/>
            </a:pPr>
            <a:r>
              <a:rPr lang="en-US" sz="2400" dirty="0"/>
              <a:t>Reducing its climate footprint</a:t>
            </a:r>
          </a:p>
          <a:p>
            <a:pPr>
              <a:buFont typeface="Arial" panose="020B0604020202020204" pitchFamily="34" charset="0"/>
              <a:buChar char="•"/>
            </a:pPr>
            <a:r>
              <a:rPr lang="en-US" sz="2400" dirty="0"/>
              <a:t>Preparing its facilities for climate impacts and building community resilience</a:t>
            </a:r>
          </a:p>
          <a:p>
            <a:pPr>
              <a:buFont typeface="Arial" panose="020B0604020202020204" pitchFamily="34" charset="0"/>
              <a:buChar char="•"/>
            </a:pPr>
            <a:r>
              <a:rPr lang="en-US" sz="2400" dirty="0"/>
              <a:t>Mobilizing its ethical, economic &amp; political influence to advance climate-smart policies</a:t>
            </a:r>
          </a:p>
          <a:p>
            <a:pPr marL="0" indent="0">
              <a:buNone/>
            </a:pPr>
            <a:endParaRPr lang="en-US" dirty="0"/>
          </a:p>
        </p:txBody>
      </p:sp>
      <p:pic>
        <p:nvPicPr>
          <p:cNvPr id="6" name="Content Placeholder 5">
            <a:extLst>
              <a:ext uri="{FF2B5EF4-FFF2-40B4-BE49-F238E27FC236}">
                <a16:creationId xmlns:a16="http://schemas.microsoft.com/office/drawing/2014/main" id="{FE1A6113-5ACD-F442-83E1-20832D0F54C5}"/>
              </a:ext>
            </a:extLst>
          </p:cNvPr>
          <p:cNvPicPr>
            <a:picLocks noGrp="1" noChangeAspect="1"/>
          </p:cNvPicPr>
          <p:nvPr>
            <p:ph sz="half" idx="2"/>
          </p:nvPr>
        </p:nvPicPr>
        <p:blipFill>
          <a:blip r:embed="rId2"/>
          <a:stretch>
            <a:fillRect/>
          </a:stretch>
        </p:blipFill>
        <p:spPr>
          <a:xfrm>
            <a:off x="5839076" y="1845734"/>
            <a:ext cx="4937125" cy="1295076"/>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405C3FF8-25FA-BB4D-9D12-10E0D68FE611}"/>
              </a:ext>
            </a:extLst>
          </p:cNvPr>
          <p:cNvPicPr>
            <a:picLocks noChangeAspect="1"/>
          </p:cNvPicPr>
          <p:nvPr/>
        </p:nvPicPr>
        <p:blipFill>
          <a:blip r:embed="rId3"/>
          <a:stretch>
            <a:fillRect/>
          </a:stretch>
        </p:blipFill>
        <p:spPr>
          <a:xfrm>
            <a:off x="5839076" y="3249184"/>
            <a:ext cx="5077280" cy="2032706"/>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53B43305-668E-AC47-BBE1-E6352A573B87}"/>
              </a:ext>
            </a:extLst>
          </p:cNvPr>
          <p:cNvSpPr txBox="1"/>
          <p:nvPr/>
        </p:nvSpPr>
        <p:spPr>
          <a:xfrm>
            <a:off x="1377244" y="5463822"/>
            <a:ext cx="3257558" cy="584775"/>
          </a:xfrm>
          <a:prstGeom prst="rect">
            <a:avLst/>
          </a:prstGeom>
          <a:noFill/>
        </p:spPr>
        <p:txBody>
          <a:bodyPr wrap="none" rtlCol="0">
            <a:spAutoFit/>
          </a:bodyPr>
          <a:lstStyle/>
          <a:p>
            <a:r>
              <a:rPr lang="en-US" sz="1400" dirty="0">
                <a:solidFill>
                  <a:schemeClr val="accent6">
                    <a:lumMod val="50000"/>
                  </a:schemeClr>
                </a:solidFill>
                <a:hlinkClick r:id="rId4">
                  <a:extLst>
                    <a:ext uri="{A12FA001-AC4F-418D-AE19-62706E023703}">
                      <ahyp:hlinkClr xmlns:ahyp="http://schemas.microsoft.com/office/drawing/2018/hyperlinkcolor" val="tx"/>
                    </a:ext>
                  </a:extLst>
                </a:hlinkClick>
              </a:rPr>
              <a:t>https://</a:t>
            </a:r>
            <a:r>
              <a:rPr lang="en-US" sz="1100" dirty="0">
                <a:solidFill>
                  <a:schemeClr val="accent6">
                    <a:lumMod val="50000"/>
                  </a:schemeClr>
                </a:solidFill>
                <a:hlinkClick r:id="rId4">
                  <a:extLst>
                    <a:ext uri="{A12FA001-AC4F-418D-AE19-62706E023703}">
                      <ahyp:hlinkClr xmlns:ahyp="http://schemas.microsoft.com/office/drawing/2018/hyperlinkcolor" val="tx"/>
                    </a:ext>
                  </a:extLst>
                </a:hlinkClick>
              </a:rPr>
              <a:t>noharm-uscanada</a:t>
            </a:r>
            <a:r>
              <a:rPr lang="en-US" sz="1400" dirty="0">
                <a:solidFill>
                  <a:schemeClr val="accent6">
                    <a:lumMod val="50000"/>
                  </a:schemeClr>
                </a:solidFill>
                <a:hlinkClick r:id="rId4">
                  <a:extLst>
                    <a:ext uri="{A12FA001-AC4F-418D-AE19-62706E023703}">
                      <ahyp:hlinkClr xmlns:ahyp="http://schemas.microsoft.com/office/drawing/2018/hyperlinkcolor" val="tx"/>
                    </a:ext>
                  </a:extLst>
                </a:hlinkClick>
              </a:rPr>
              <a:t>.org/HealthyClimate</a:t>
            </a:r>
            <a:endParaRPr lang="en-US" sz="1400" dirty="0">
              <a:solidFill>
                <a:schemeClr val="accent6">
                  <a:lumMod val="50000"/>
                </a:schemeClr>
              </a:solidFill>
            </a:endParaRPr>
          </a:p>
          <a:p>
            <a:endParaRPr lang="en-US" dirty="0"/>
          </a:p>
        </p:txBody>
      </p:sp>
      <p:sp>
        <p:nvSpPr>
          <p:cNvPr id="13" name="TextBox 12">
            <a:extLst>
              <a:ext uri="{FF2B5EF4-FFF2-40B4-BE49-F238E27FC236}">
                <a16:creationId xmlns:a16="http://schemas.microsoft.com/office/drawing/2014/main" id="{8D0ED0DE-D6F7-304D-92AE-D04635646EDD}"/>
              </a:ext>
            </a:extLst>
          </p:cNvPr>
          <p:cNvSpPr txBox="1"/>
          <p:nvPr/>
        </p:nvSpPr>
        <p:spPr>
          <a:xfrm>
            <a:off x="5746044" y="5463822"/>
            <a:ext cx="5160445" cy="523220"/>
          </a:xfrm>
          <a:prstGeom prst="rect">
            <a:avLst/>
          </a:prstGeom>
          <a:noFill/>
        </p:spPr>
        <p:txBody>
          <a:bodyPr wrap="square" rtlCol="0">
            <a:spAutoFit/>
          </a:bodyPr>
          <a:lstStyle/>
          <a:p>
            <a:r>
              <a:rPr lang="en-US" sz="1000" dirty="0">
                <a:solidFill>
                  <a:schemeClr val="accent6">
                    <a:lumMod val="50000"/>
                  </a:schemeClr>
                </a:solidFill>
                <a:hlinkClick r:id="rId5">
                  <a:extLst>
                    <a:ext uri="{A12FA001-AC4F-418D-AE19-62706E023703}">
                      <ahyp:hlinkClr xmlns:ahyp="http://schemas.microsoft.com/office/drawing/2018/hyperlinkcolor" val="tx"/>
                    </a:ext>
                  </a:extLst>
                </a:hlinkClick>
              </a:rPr>
              <a:t>https://practicegreenhealth.org/tools-and-resources/health-care-emissions-impact-calculator</a:t>
            </a:r>
            <a:endParaRPr lang="en-US" sz="1000" dirty="0">
              <a:solidFill>
                <a:schemeClr val="accent6">
                  <a:lumMod val="50000"/>
                </a:schemeClr>
              </a:solidFill>
            </a:endParaRPr>
          </a:p>
          <a:p>
            <a:endParaRPr lang="en-US" dirty="0"/>
          </a:p>
        </p:txBody>
      </p:sp>
    </p:spTree>
    <p:extLst>
      <p:ext uri="{BB962C8B-B14F-4D97-AF65-F5344CB8AC3E}">
        <p14:creationId xmlns:p14="http://schemas.microsoft.com/office/powerpoint/2010/main" val="119577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EC122EE-1BCE-B64E-9F20-76F69E980415}"/>
              </a:ext>
            </a:extLst>
          </p:cNvPr>
          <p:cNvSpPr>
            <a:spLocks noGrp="1"/>
          </p:cNvSpPr>
          <p:nvPr>
            <p:ph type="title"/>
          </p:nvPr>
        </p:nvSpPr>
        <p:spPr/>
        <p:txBody>
          <a:bodyPr/>
          <a:lstStyle/>
          <a:p>
            <a:r>
              <a:rPr lang="en-US" dirty="0"/>
              <a:t>Practice </a:t>
            </a:r>
            <a:r>
              <a:rPr lang="en-US" dirty="0" err="1"/>
              <a:t>Greenhealth</a:t>
            </a:r>
            <a:endParaRPr lang="en-US" dirty="0"/>
          </a:p>
        </p:txBody>
      </p:sp>
      <p:pic>
        <p:nvPicPr>
          <p:cNvPr id="7" name="Content Placeholder 6">
            <a:extLst>
              <a:ext uri="{FF2B5EF4-FFF2-40B4-BE49-F238E27FC236}">
                <a16:creationId xmlns:a16="http://schemas.microsoft.com/office/drawing/2014/main" id="{869D56AA-B1BE-EA47-9005-54CA3E375FD9}"/>
              </a:ext>
            </a:extLst>
          </p:cNvPr>
          <p:cNvPicPr>
            <a:picLocks noGrp="1" noChangeAspect="1"/>
          </p:cNvPicPr>
          <p:nvPr>
            <p:ph idx="1"/>
          </p:nvPr>
        </p:nvPicPr>
        <p:blipFill>
          <a:blip r:embed="rId3"/>
          <a:stretch>
            <a:fillRect/>
          </a:stretch>
        </p:blipFill>
        <p:spPr>
          <a:xfrm>
            <a:off x="1706563" y="2060575"/>
            <a:ext cx="8839200" cy="359410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934E53EA-A8E3-A649-9D65-2019D7F09906}"/>
              </a:ext>
            </a:extLst>
          </p:cNvPr>
          <p:cNvSpPr txBox="1"/>
          <p:nvPr/>
        </p:nvSpPr>
        <p:spPr>
          <a:xfrm>
            <a:off x="4162955" y="5654819"/>
            <a:ext cx="33755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8F228710-665C-AD4D-BD8A-F9025B5B09B8}"/>
              </a:ext>
            </a:extLst>
          </p:cNvPr>
          <p:cNvSpPr txBox="1"/>
          <p:nvPr/>
        </p:nvSpPr>
        <p:spPr>
          <a:xfrm>
            <a:off x="2314574" y="6439649"/>
            <a:ext cx="98774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6B55E5F1-812F-3C4A-BAAA-7C4A885478A4}"/>
              </a:ext>
            </a:extLst>
          </p:cNvPr>
          <p:cNvSpPr txBox="1"/>
          <p:nvPr/>
        </p:nvSpPr>
        <p:spPr>
          <a:xfrm>
            <a:off x="4522396" y="5793318"/>
            <a:ext cx="32075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https://practicegreenhealth.org</a:t>
            </a: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757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59A9-5BB8-EA46-A905-A91B9930BBB3}"/>
              </a:ext>
            </a:extLst>
          </p:cNvPr>
          <p:cNvSpPr>
            <a:spLocks noGrp="1"/>
          </p:cNvSpPr>
          <p:nvPr>
            <p:ph type="title"/>
          </p:nvPr>
        </p:nvSpPr>
        <p:spPr/>
        <p:txBody>
          <a:bodyPr>
            <a:normAutofit/>
          </a:bodyPr>
          <a:lstStyle/>
          <a:p>
            <a:r>
              <a:rPr lang="en-US" sz="4400" dirty="0"/>
              <a:t>Clinician engagement</a:t>
            </a:r>
          </a:p>
        </p:txBody>
      </p:sp>
      <p:sp>
        <p:nvSpPr>
          <p:cNvPr id="3" name="Content Placeholder 2">
            <a:extLst>
              <a:ext uri="{FF2B5EF4-FFF2-40B4-BE49-F238E27FC236}">
                <a16:creationId xmlns:a16="http://schemas.microsoft.com/office/drawing/2014/main" id="{B54D7A80-9FC4-E94D-B295-DCB1EB3CF72D}"/>
              </a:ext>
            </a:extLst>
          </p:cNvPr>
          <p:cNvSpPr>
            <a:spLocks noGrp="1"/>
          </p:cNvSpPr>
          <p:nvPr>
            <p:ph sz="half" idx="1"/>
          </p:nvPr>
        </p:nvSpPr>
        <p:spPr>
          <a:xfrm>
            <a:off x="1097280" y="1895852"/>
            <a:ext cx="4937760" cy="3810658"/>
          </a:xfrm>
        </p:spPr>
        <p:txBody>
          <a:bodyPr/>
          <a:lstStyle/>
          <a:p>
            <a:r>
              <a:rPr lang="en-US" sz="2400" dirty="0"/>
              <a:t>Trusted</a:t>
            </a:r>
          </a:p>
          <a:p>
            <a:r>
              <a:rPr lang="en-US" sz="2400" dirty="0"/>
              <a:t>White coat influence</a:t>
            </a:r>
          </a:p>
          <a:p>
            <a:r>
              <a:rPr lang="en-US" sz="2400" dirty="0"/>
              <a:t>Medical societies</a:t>
            </a:r>
          </a:p>
          <a:p>
            <a:r>
              <a:rPr lang="en-US" sz="2400" dirty="0"/>
              <a:t>Powerful health advocates</a:t>
            </a:r>
          </a:p>
          <a:p>
            <a:r>
              <a:rPr lang="en-US" sz="2400" dirty="0"/>
              <a:t>Impact of clinical care</a:t>
            </a:r>
          </a:p>
          <a:p>
            <a:endParaRPr lang="en-US" sz="2400" dirty="0"/>
          </a:p>
          <a:p>
            <a:pPr marL="0" indent="0">
              <a:buNone/>
            </a:pPr>
            <a:endParaRPr lang="en-US" dirty="0"/>
          </a:p>
          <a:p>
            <a:endParaRPr lang="en-US" dirty="0"/>
          </a:p>
        </p:txBody>
      </p:sp>
      <p:pic>
        <p:nvPicPr>
          <p:cNvPr id="8" name="Content Placeholder 4">
            <a:extLst>
              <a:ext uri="{FF2B5EF4-FFF2-40B4-BE49-F238E27FC236}">
                <a16:creationId xmlns:a16="http://schemas.microsoft.com/office/drawing/2014/main" id="{B38B1C92-4FBF-A141-9A69-D432F6116CB0}"/>
              </a:ext>
            </a:extLst>
          </p:cNvPr>
          <p:cNvPicPr>
            <a:picLocks noGrp="1" noChangeAspect="1"/>
          </p:cNvPicPr>
          <p:nvPr>
            <p:ph sz="half" idx="2"/>
          </p:nvPr>
        </p:nvPicPr>
        <p:blipFill>
          <a:blip r:embed="rId2"/>
          <a:stretch>
            <a:fillRect/>
          </a:stretch>
        </p:blipFill>
        <p:spPr>
          <a:xfrm>
            <a:off x="5507038" y="2003667"/>
            <a:ext cx="4937125" cy="3702843"/>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67E343FD-9CE4-D148-BCEA-9290CDC61658}"/>
              </a:ext>
            </a:extLst>
          </p:cNvPr>
          <p:cNvPicPr>
            <a:picLocks noChangeAspect="1"/>
          </p:cNvPicPr>
          <p:nvPr/>
        </p:nvPicPr>
        <p:blipFill>
          <a:blip r:embed="rId3"/>
          <a:stretch>
            <a:fillRect/>
          </a:stretch>
        </p:blipFill>
        <p:spPr>
          <a:xfrm>
            <a:off x="1097280" y="4492977"/>
            <a:ext cx="3179939" cy="1733268"/>
          </a:xfrm>
          <a:prstGeom prst="rect">
            <a:avLst/>
          </a:prstGeom>
        </p:spPr>
      </p:pic>
      <p:sp>
        <p:nvSpPr>
          <p:cNvPr id="4" name="TextBox 3">
            <a:extLst>
              <a:ext uri="{FF2B5EF4-FFF2-40B4-BE49-F238E27FC236}">
                <a16:creationId xmlns:a16="http://schemas.microsoft.com/office/drawing/2014/main" id="{D67C04C5-AFCC-2E4F-96B4-A3F307A57E2F}"/>
              </a:ext>
            </a:extLst>
          </p:cNvPr>
          <p:cNvSpPr txBox="1"/>
          <p:nvPr/>
        </p:nvSpPr>
        <p:spPr>
          <a:xfrm>
            <a:off x="6546715" y="5814325"/>
            <a:ext cx="45307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0070C0"/>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https://noharm-uscanada.org/physiciannetwork</a:t>
            </a:r>
            <a:endParaRPr kumimoji="0" lang="en-US" sz="1200" b="0" i="0" u="sng"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https://nursesclimatechallenge.org</a:t>
            </a:r>
            <a:endParaRPr kumimoji="0" lang="en-US" sz="12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70C0"/>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6C3F1111-A87A-F145-8849-01A9961D90DF}"/>
              </a:ext>
            </a:extLst>
          </p:cNvPr>
          <p:cNvPicPr>
            <a:picLocks noChangeAspect="1"/>
          </p:cNvPicPr>
          <p:nvPr/>
        </p:nvPicPr>
        <p:blipFill>
          <a:blip r:embed="rId6"/>
          <a:stretch>
            <a:fillRect/>
          </a:stretch>
        </p:blipFill>
        <p:spPr>
          <a:xfrm>
            <a:off x="6126480" y="342258"/>
            <a:ext cx="4822613" cy="1339445"/>
          </a:xfrm>
          <a:prstGeom prst="rect">
            <a:avLst/>
          </a:prstGeom>
        </p:spPr>
      </p:pic>
    </p:spTree>
    <p:extLst>
      <p:ext uri="{BB962C8B-B14F-4D97-AF65-F5344CB8AC3E}">
        <p14:creationId xmlns:p14="http://schemas.microsoft.com/office/powerpoint/2010/main" val="4035445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E91D-2C10-6E43-8100-676B4A8320EA}"/>
              </a:ext>
            </a:extLst>
          </p:cNvPr>
          <p:cNvSpPr>
            <a:spLocks noGrp="1"/>
          </p:cNvSpPr>
          <p:nvPr>
            <p:ph type="title"/>
          </p:nvPr>
        </p:nvSpPr>
        <p:spPr/>
        <p:txBody>
          <a:bodyPr/>
          <a:lstStyle/>
          <a:p>
            <a:r>
              <a:rPr lang="en-US" dirty="0"/>
              <a:t>Climate resilience</a:t>
            </a:r>
          </a:p>
        </p:txBody>
      </p:sp>
      <p:sp>
        <p:nvSpPr>
          <p:cNvPr id="4" name="Content Placeholder 3">
            <a:extLst>
              <a:ext uri="{FF2B5EF4-FFF2-40B4-BE49-F238E27FC236}">
                <a16:creationId xmlns:a16="http://schemas.microsoft.com/office/drawing/2014/main" id="{78D3060F-9F65-A04D-A4EE-2BA2BB70C9EB}"/>
              </a:ext>
            </a:extLst>
          </p:cNvPr>
          <p:cNvSpPr>
            <a:spLocks noGrp="1"/>
          </p:cNvSpPr>
          <p:nvPr>
            <p:ph sz="half" idx="2"/>
          </p:nvPr>
        </p:nvSpPr>
        <p:spPr/>
        <p:txBody>
          <a:bodyPr/>
          <a:lstStyle/>
          <a:p>
            <a:pPr marL="0" indent="0">
              <a:buNone/>
            </a:pPr>
            <a:r>
              <a:rPr lang="en-US" b="1" dirty="0">
                <a:solidFill>
                  <a:srgbClr val="29998A"/>
                </a:solidFill>
                <a:latin typeface="Roboto"/>
                <a:ea typeface="Roboto"/>
                <a:cs typeface="Roboto"/>
                <a:sym typeface="Roboto"/>
              </a:rPr>
              <a:t>HEALTH CARE FACILITY RESILIENCE</a:t>
            </a:r>
            <a:br>
              <a:rPr lang="en-US" dirty="0">
                <a:solidFill>
                  <a:srgbClr val="000000"/>
                </a:solidFill>
                <a:latin typeface="Roboto"/>
                <a:ea typeface="Roboto"/>
                <a:cs typeface="Roboto"/>
                <a:sym typeface="Roboto"/>
              </a:rPr>
            </a:br>
            <a:r>
              <a:rPr lang="en-US" dirty="0">
                <a:solidFill>
                  <a:srgbClr val="000000"/>
                </a:solidFill>
                <a:latin typeface="Roboto"/>
                <a:ea typeface="Roboto"/>
                <a:cs typeface="Roboto"/>
                <a:sym typeface="Roboto"/>
              </a:rPr>
              <a:t>Health facilities and operations are prepared for continued service delivery in changing conditions</a:t>
            </a:r>
            <a:endParaRPr lang="en-US" dirty="0"/>
          </a:p>
        </p:txBody>
      </p:sp>
      <p:pic>
        <p:nvPicPr>
          <p:cNvPr id="5" name="Google Shape;218;p26">
            <a:extLst>
              <a:ext uri="{FF2B5EF4-FFF2-40B4-BE49-F238E27FC236}">
                <a16:creationId xmlns:a16="http://schemas.microsoft.com/office/drawing/2014/main" id="{121681AB-6004-9246-8CD7-899B8DB6201D}"/>
              </a:ext>
            </a:extLst>
          </p:cNvPr>
          <p:cNvPicPr preferRelativeResize="0">
            <a:picLocks noGrp="1"/>
          </p:cNvPicPr>
          <p:nvPr>
            <p:ph sz="half" idx="1"/>
          </p:nvPr>
        </p:nvPicPr>
        <p:blipFill rotWithShape="1">
          <a:blip r:embed="rId2">
            <a:alphaModFix/>
          </a:blip>
          <a:srcRect l="25934" t="15024" r="25270" b="11327"/>
          <a:stretch/>
        </p:blipFill>
        <p:spPr>
          <a:xfrm>
            <a:off x="1152572" y="1763735"/>
            <a:ext cx="4288089" cy="4022725"/>
          </a:xfrm>
          <a:prstGeom prst="rect">
            <a:avLst/>
          </a:prstGeom>
          <a:noFill/>
          <a:ln>
            <a:noFill/>
          </a:ln>
        </p:spPr>
      </p:pic>
      <p:grpSp>
        <p:nvGrpSpPr>
          <p:cNvPr id="6" name="Google Shape;220;p26">
            <a:extLst>
              <a:ext uri="{FF2B5EF4-FFF2-40B4-BE49-F238E27FC236}">
                <a16:creationId xmlns:a16="http://schemas.microsoft.com/office/drawing/2014/main" id="{691842BE-0A41-7A4E-AB71-D05960C8CFA2}"/>
              </a:ext>
            </a:extLst>
          </p:cNvPr>
          <p:cNvGrpSpPr/>
          <p:nvPr/>
        </p:nvGrpSpPr>
        <p:grpSpPr>
          <a:xfrm>
            <a:off x="5445674" y="2122817"/>
            <a:ext cx="662337" cy="662337"/>
            <a:chOff x="7111999" y="1045028"/>
            <a:chExt cx="943500" cy="943500"/>
          </a:xfrm>
        </p:grpSpPr>
        <p:sp>
          <p:nvSpPr>
            <p:cNvPr id="7" name="Google Shape;221;p26">
              <a:extLst>
                <a:ext uri="{FF2B5EF4-FFF2-40B4-BE49-F238E27FC236}">
                  <a16:creationId xmlns:a16="http://schemas.microsoft.com/office/drawing/2014/main" id="{C08CAAC7-D8BA-4D41-91A5-AB0ED411FA6F}"/>
                </a:ext>
              </a:extLst>
            </p:cNvPr>
            <p:cNvSpPr/>
            <p:nvPr/>
          </p:nvSpPr>
          <p:spPr>
            <a:xfrm>
              <a:off x="7111999" y="1045028"/>
              <a:ext cx="943500" cy="943500"/>
            </a:xfrm>
            <a:prstGeom prst="ellipse">
              <a:avLst/>
            </a:prstGeom>
            <a:solidFill>
              <a:srgbClr val="29998A"/>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8" name="Google Shape;222;p26" descr="Qr code&#10;&#10;Description automatically generated">
              <a:extLst>
                <a:ext uri="{FF2B5EF4-FFF2-40B4-BE49-F238E27FC236}">
                  <a16:creationId xmlns:a16="http://schemas.microsoft.com/office/drawing/2014/main" id="{D739E250-39CA-BE49-9349-E97870DF2EFD}"/>
                </a:ext>
              </a:extLst>
            </p:cNvPr>
            <p:cNvPicPr preferRelativeResize="0"/>
            <p:nvPr/>
          </p:nvPicPr>
          <p:blipFill rotWithShape="1">
            <a:blip r:embed="rId3">
              <a:alphaModFix/>
            </a:blip>
            <a:srcRect/>
            <a:stretch/>
          </p:blipFill>
          <p:spPr>
            <a:xfrm>
              <a:off x="7193212" y="1210526"/>
              <a:ext cx="775130" cy="574731"/>
            </a:xfrm>
            <a:prstGeom prst="rect">
              <a:avLst/>
            </a:prstGeom>
            <a:noFill/>
            <a:ln>
              <a:noFill/>
            </a:ln>
          </p:spPr>
        </p:pic>
      </p:grpSp>
      <p:grpSp>
        <p:nvGrpSpPr>
          <p:cNvPr id="10" name="Google Shape;223;p26">
            <a:extLst>
              <a:ext uri="{FF2B5EF4-FFF2-40B4-BE49-F238E27FC236}">
                <a16:creationId xmlns:a16="http://schemas.microsoft.com/office/drawing/2014/main" id="{6DCE9546-AA11-294A-93CA-47615416B620}"/>
              </a:ext>
            </a:extLst>
          </p:cNvPr>
          <p:cNvGrpSpPr/>
          <p:nvPr/>
        </p:nvGrpSpPr>
        <p:grpSpPr>
          <a:xfrm>
            <a:off x="5443587" y="3664733"/>
            <a:ext cx="662337" cy="662337"/>
            <a:chOff x="7111999" y="1045028"/>
            <a:chExt cx="943500" cy="943500"/>
          </a:xfrm>
        </p:grpSpPr>
        <p:sp>
          <p:nvSpPr>
            <p:cNvPr id="11" name="Google Shape;224;p26">
              <a:extLst>
                <a:ext uri="{FF2B5EF4-FFF2-40B4-BE49-F238E27FC236}">
                  <a16:creationId xmlns:a16="http://schemas.microsoft.com/office/drawing/2014/main" id="{F9FD1AB1-AE5E-A448-A7C6-1BEDE0A1E27C}"/>
                </a:ext>
              </a:extLst>
            </p:cNvPr>
            <p:cNvSpPr/>
            <p:nvPr/>
          </p:nvSpPr>
          <p:spPr>
            <a:xfrm>
              <a:off x="7111999" y="1045028"/>
              <a:ext cx="943500" cy="943500"/>
            </a:xfrm>
            <a:prstGeom prst="ellipse">
              <a:avLst/>
            </a:prstGeom>
            <a:solidFill>
              <a:srgbClr val="4271AC"/>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12" name="Google Shape;225;p26">
              <a:extLst>
                <a:ext uri="{FF2B5EF4-FFF2-40B4-BE49-F238E27FC236}">
                  <a16:creationId xmlns:a16="http://schemas.microsoft.com/office/drawing/2014/main" id="{B7FC7AE7-D74A-A44B-8F91-D98ED479D8D0}"/>
                </a:ext>
              </a:extLst>
            </p:cNvPr>
            <p:cNvPicPr preferRelativeResize="0"/>
            <p:nvPr/>
          </p:nvPicPr>
          <p:blipFill rotWithShape="1">
            <a:blip r:embed="rId4">
              <a:alphaModFix/>
            </a:blip>
            <a:srcRect/>
            <a:stretch/>
          </p:blipFill>
          <p:spPr>
            <a:xfrm>
              <a:off x="7238527" y="1181497"/>
              <a:ext cx="686275" cy="660214"/>
            </a:xfrm>
            <a:prstGeom prst="rect">
              <a:avLst/>
            </a:prstGeom>
            <a:noFill/>
            <a:ln>
              <a:noFill/>
            </a:ln>
          </p:spPr>
        </p:pic>
      </p:grpSp>
      <p:sp>
        <p:nvSpPr>
          <p:cNvPr id="13" name="Rectangle 12">
            <a:extLst>
              <a:ext uri="{FF2B5EF4-FFF2-40B4-BE49-F238E27FC236}">
                <a16:creationId xmlns:a16="http://schemas.microsoft.com/office/drawing/2014/main" id="{9F4CE839-06CB-D347-B2EE-1192952266FA}"/>
              </a:ext>
            </a:extLst>
          </p:cNvPr>
          <p:cNvSpPr/>
          <p:nvPr/>
        </p:nvSpPr>
        <p:spPr>
          <a:xfrm>
            <a:off x="6126480" y="3212094"/>
            <a:ext cx="6151998" cy="1754326"/>
          </a:xfrm>
          <a:prstGeom prst="rect">
            <a:avLst/>
          </a:prstGeom>
        </p:spPr>
        <p:txBody>
          <a:bodyPr wrap="square">
            <a:spAutoFit/>
          </a:bodyPr>
          <a:lstStyle/>
          <a:p>
            <a:r>
              <a:rPr lang="en-US" b="1" dirty="0">
                <a:solidFill>
                  <a:srgbClr val="4271AC"/>
                </a:solidFill>
                <a:latin typeface="Roboto"/>
                <a:ea typeface="Roboto"/>
                <a:cs typeface="Roboto"/>
                <a:sym typeface="Roboto"/>
              </a:rPr>
              <a:t>COMMUNITY HEALTH RESILIENCE</a:t>
            </a:r>
            <a:br>
              <a:rPr lang="en-US" dirty="0">
                <a:solidFill>
                  <a:srgbClr val="000000"/>
                </a:solidFill>
                <a:latin typeface="Roboto"/>
                <a:ea typeface="Roboto"/>
                <a:cs typeface="Roboto"/>
                <a:sym typeface="Roboto"/>
              </a:rPr>
            </a:br>
            <a:r>
              <a:rPr lang="en-US" dirty="0">
                <a:solidFill>
                  <a:srgbClr val="000000"/>
                </a:solidFill>
                <a:latin typeface="Roboto"/>
                <a:ea typeface="Roboto"/>
                <a:cs typeface="Roboto"/>
                <a:sym typeface="Roboto"/>
              </a:rPr>
              <a:t>Underlying determinants of health and strong social connections reduce climate impact and </a:t>
            </a:r>
          </a:p>
          <a:p>
            <a:r>
              <a:rPr lang="en-US" dirty="0">
                <a:solidFill>
                  <a:srgbClr val="000000"/>
                </a:solidFill>
                <a:latin typeface="Roboto"/>
                <a:ea typeface="Roboto"/>
                <a:cs typeface="Roboto"/>
                <a:sym typeface="Roboto"/>
              </a:rPr>
              <a:t>enable communities to withstand and recover from adversity</a:t>
            </a:r>
          </a:p>
          <a:p>
            <a:endParaRPr lang="en-US" dirty="0"/>
          </a:p>
        </p:txBody>
      </p:sp>
      <p:grpSp>
        <p:nvGrpSpPr>
          <p:cNvPr id="14" name="Google Shape;226;p26">
            <a:extLst>
              <a:ext uri="{FF2B5EF4-FFF2-40B4-BE49-F238E27FC236}">
                <a16:creationId xmlns:a16="http://schemas.microsoft.com/office/drawing/2014/main" id="{9A0E07B7-1FEA-A540-824B-459289CAAA1C}"/>
              </a:ext>
            </a:extLst>
          </p:cNvPr>
          <p:cNvGrpSpPr/>
          <p:nvPr/>
        </p:nvGrpSpPr>
        <p:grpSpPr>
          <a:xfrm>
            <a:off x="5440661" y="5124123"/>
            <a:ext cx="662337" cy="662337"/>
            <a:chOff x="7111999" y="1045028"/>
            <a:chExt cx="943500" cy="943500"/>
          </a:xfrm>
        </p:grpSpPr>
        <p:sp>
          <p:nvSpPr>
            <p:cNvPr id="15" name="Google Shape;227;p26">
              <a:extLst>
                <a:ext uri="{FF2B5EF4-FFF2-40B4-BE49-F238E27FC236}">
                  <a16:creationId xmlns:a16="http://schemas.microsoft.com/office/drawing/2014/main" id="{B516FD2E-A5AA-3F48-A7F2-185397F53495}"/>
                </a:ext>
              </a:extLst>
            </p:cNvPr>
            <p:cNvSpPr/>
            <p:nvPr/>
          </p:nvSpPr>
          <p:spPr>
            <a:xfrm>
              <a:off x="7111999" y="1045028"/>
              <a:ext cx="943500" cy="943500"/>
            </a:xfrm>
            <a:prstGeom prst="ellipse">
              <a:avLst/>
            </a:prstGeom>
            <a:solidFill>
              <a:srgbClr val="8AB13B"/>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228;p26">
              <a:extLst>
                <a:ext uri="{FF2B5EF4-FFF2-40B4-BE49-F238E27FC236}">
                  <a16:creationId xmlns:a16="http://schemas.microsoft.com/office/drawing/2014/main" id="{B4ADF252-30B4-AC44-BE47-7B9DB8D1F5E5}"/>
                </a:ext>
              </a:extLst>
            </p:cNvPr>
            <p:cNvPicPr preferRelativeResize="0"/>
            <p:nvPr/>
          </p:nvPicPr>
          <p:blipFill rotWithShape="1">
            <a:blip r:embed="rId5">
              <a:alphaModFix/>
            </a:blip>
            <a:srcRect/>
            <a:stretch/>
          </p:blipFill>
          <p:spPr>
            <a:xfrm>
              <a:off x="7253041" y="1168638"/>
              <a:ext cx="729816" cy="702100"/>
            </a:xfrm>
            <a:prstGeom prst="rect">
              <a:avLst/>
            </a:prstGeom>
            <a:noFill/>
            <a:ln>
              <a:noFill/>
            </a:ln>
          </p:spPr>
        </p:pic>
      </p:grpSp>
      <p:sp>
        <p:nvSpPr>
          <p:cNvPr id="17" name="Rectangle 16">
            <a:extLst>
              <a:ext uri="{FF2B5EF4-FFF2-40B4-BE49-F238E27FC236}">
                <a16:creationId xmlns:a16="http://schemas.microsoft.com/office/drawing/2014/main" id="{F28A0217-C814-354A-8862-E82D0542A67D}"/>
              </a:ext>
            </a:extLst>
          </p:cNvPr>
          <p:cNvSpPr/>
          <p:nvPr/>
        </p:nvSpPr>
        <p:spPr>
          <a:xfrm>
            <a:off x="6161922" y="4855126"/>
            <a:ext cx="6205909" cy="1200329"/>
          </a:xfrm>
          <a:prstGeom prst="rect">
            <a:avLst/>
          </a:prstGeom>
        </p:spPr>
        <p:txBody>
          <a:bodyPr wrap="square">
            <a:spAutoFit/>
          </a:bodyPr>
          <a:lstStyle/>
          <a:p>
            <a:r>
              <a:rPr lang="en-US" b="1" dirty="0">
                <a:solidFill>
                  <a:srgbClr val="8AB13B"/>
                </a:solidFill>
                <a:latin typeface="Roboto"/>
                <a:ea typeface="Roboto"/>
                <a:cs typeface="Roboto"/>
                <a:sym typeface="Roboto"/>
              </a:rPr>
              <a:t>PUBLIC INFRASTRUCTURE RESILIENCE</a:t>
            </a:r>
            <a:br>
              <a:rPr lang="en-US" dirty="0">
                <a:solidFill>
                  <a:srgbClr val="000000"/>
                </a:solidFill>
                <a:latin typeface="Roboto"/>
                <a:ea typeface="Roboto"/>
                <a:cs typeface="Roboto"/>
                <a:sym typeface="Roboto"/>
              </a:rPr>
            </a:br>
            <a:r>
              <a:rPr lang="en-US" dirty="0">
                <a:solidFill>
                  <a:srgbClr val="000000"/>
                </a:solidFill>
                <a:latin typeface="Roboto"/>
                <a:ea typeface="Roboto"/>
                <a:cs typeface="Roboto"/>
                <a:sym typeface="Roboto"/>
              </a:rPr>
              <a:t>Public infrastructure is able to withstand </a:t>
            </a:r>
          </a:p>
          <a:p>
            <a:r>
              <a:rPr lang="en-US" dirty="0">
                <a:solidFill>
                  <a:srgbClr val="000000"/>
                </a:solidFill>
                <a:latin typeface="Roboto"/>
                <a:ea typeface="Roboto"/>
                <a:cs typeface="Roboto"/>
                <a:sym typeface="Roboto"/>
              </a:rPr>
              <a:t>disaster</a:t>
            </a:r>
            <a:r>
              <a:rPr lang="en-US" dirty="0">
                <a:solidFill>
                  <a:prstClr val="black"/>
                </a:solidFill>
                <a:latin typeface="Roboto"/>
                <a:ea typeface="Roboto"/>
                <a:cs typeface="Roboto"/>
                <a:sym typeface="Roboto"/>
              </a:rPr>
              <a:t> </a:t>
            </a:r>
            <a:r>
              <a:rPr lang="en-US" dirty="0">
                <a:solidFill>
                  <a:srgbClr val="000000"/>
                </a:solidFill>
                <a:latin typeface="Roboto"/>
                <a:ea typeface="Roboto"/>
                <a:cs typeface="Roboto"/>
                <a:sym typeface="Roboto"/>
              </a:rPr>
              <a:t>with essential services operating</a:t>
            </a:r>
          </a:p>
          <a:p>
            <a:r>
              <a:rPr lang="en-US" dirty="0">
                <a:solidFill>
                  <a:srgbClr val="000000"/>
                </a:solidFill>
                <a:latin typeface="Roboto"/>
                <a:ea typeface="Roboto"/>
                <a:cs typeface="Roboto"/>
                <a:sym typeface="Roboto"/>
              </a:rPr>
              <a:t> and accessible</a:t>
            </a:r>
            <a:endParaRPr lang="en-US" dirty="0"/>
          </a:p>
        </p:txBody>
      </p:sp>
    </p:spTree>
    <p:extLst>
      <p:ext uri="{BB962C8B-B14F-4D97-AF65-F5344CB8AC3E}">
        <p14:creationId xmlns:p14="http://schemas.microsoft.com/office/powerpoint/2010/main" val="2429375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00"/>
          <p:cNvSpPr/>
          <p:nvPr/>
        </p:nvSpPr>
        <p:spPr>
          <a:xfrm>
            <a:off x="421850" y="1137473"/>
            <a:ext cx="3534000" cy="2416200"/>
          </a:xfrm>
          <a:prstGeom prst="rect">
            <a:avLst/>
          </a:prstGeom>
          <a:solidFill>
            <a:srgbClr val="EEEEEE"/>
          </a:solidFill>
          <a:ln w="28575" cap="flat" cmpd="sng">
            <a:solidFill>
              <a:srgbClr val="24695A"/>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85" name="Google Shape;585;p100"/>
          <p:cNvSpPr/>
          <p:nvPr/>
        </p:nvSpPr>
        <p:spPr>
          <a:xfrm>
            <a:off x="4155652" y="1137485"/>
            <a:ext cx="3534000" cy="2416200"/>
          </a:xfrm>
          <a:prstGeom prst="rect">
            <a:avLst/>
          </a:prstGeom>
          <a:solidFill>
            <a:srgbClr val="EEEEEE"/>
          </a:solidFill>
          <a:ln w="28575" cap="flat" cmpd="sng">
            <a:solidFill>
              <a:srgbClr val="24695A"/>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86" name="Google Shape;586;p100"/>
          <p:cNvSpPr/>
          <p:nvPr/>
        </p:nvSpPr>
        <p:spPr>
          <a:xfrm>
            <a:off x="7900498" y="1137485"/>
            <a:ext cx="3534000" cy="2416200"/>
          </a:xfrm>
          <a:prstGeom prst="rect">
            <a:avLst/>
          </a:prstGeom>
          <a:solidFill>
            <a:srgbClr val="EEEEEE"/>
          </a:solidFill>
          <a:ln w="28575" cap="flat" cmpd="sng">
            <a:solidFill>
              <a:srgbClr val="24695A"/>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87" name="Google Shape;587;p100"/>
          <p:cNvSpPr/>
          <p:nvPr/>
        </p:nvSpPr>
        <p:spPr>
          <a:xfrm>
            <a:off x="421850" y="3818848"/>
            <a:ext cx="3534000" cy="2416200"/>
          </a:xfrm>
          <a:prstGeom prst="rect">
            <a:avLst/>
          </a:prstGeom>
          <a:solidFill>
            <a:srgbClr val="EEEEEE"/>
          </a:solidFill>
          <a:ln w="28575" cap="flat" cmpd="sng">
            <a:solidFill>
              <a:srgbClr val="24695A"/>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88" name="Google Shape;588;p100"/>
          <p:cNvSpPr/>
          <p:nvPr/>
        </p:nvSpPr>
        <p:spPr>
          <a:xfrm>
            <a:off x="4155652" y="3818848"/>
            <a:ext cx="3534000" cy="2416200"/>
          </a:xfrm>
          <a:prstGeom prst="rect">
            <a:avLst/>
          </a:prstGeom>
          <a:solidFill>
            <a:srgbClr val="EEEEEE"/>
          </a:solidFill>
          <a:ln w="28575" cap="flat" cmpd="sng">
            <a:solidFill>
              <a:srgbClr val="24695A"/>
            </a:solidFill>
            <a:prstDash val="solid"/>
            <a:round/>
            <a:headEnd type="none" w="sm" len="sm"/>
            <a:tailEnd type="none" w="sm" len="sm"/>
          </a:ln>
        </p:spPr>
        <p:txBody>
          <a:bodyPr spcFirstLastPara="1" wrap="square" lIns="91425" tIns="91425" rIns="91425" bIns="91425" anchor="ctr"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COP-26 Health Programme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Inflation Reduction Act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5"/>
              </a:rPr>
              <a:t>CMS: Categorial Waiver for health care microgrid systems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89" name="Google Shape;589;p100"/>
          <p:cNvSpPr/>
          <p:nvPr/>
        </p:nvSpPr>
        <p:spPr>
          <a:xfrm>
            <a:off x="7900498" y="3818848"/>
            <a:ext cx="3534000" cy="2416200"/>
          </a:xfrm>
          <a:prstGeom prst="rect">
            <a:avLst/>
          </a:prstGeom>
          <a:solidFill>
            <a:srgbClr val="EEEEEE"/>
          </a:solidFill>
          <a:ln w="28575" cap="flat" cmpd="sng">
            <a:solidFill>
              <a:srgbClr val="24695A"/>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90" name="Google Shape;590;p100"/>
          <p:cNvSpPr txBox="1"/>
          <p:nvPr/>
        </p:nvSpPr>
        <p:spPr>
          <a:xfrm>
            <a:off x="583299" y="2426944"/>
            <a:ext cx="3235800" cy="104641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The Joint Commission </a:t>
            </a:r>
            <a:r>
              <a:rPr kumimoji="0" lang="en-US" sz="1400" b="0" i="0" u="sng" strike="noStrike" kern="1200" cap="none" spc="0" normalizeH="0" baseline="0" noProof="0" dirty="0">
                <a:ln>
                  <a:noFill/>
                </a:ln>
                <a:solidFill>
                  <a:prstClr val="black"/>
                </a:solidFill>
                <a:effectLst/>
                <a:uLnTx/>
                <a:uFillTx/>
                <a:latin typeface="Calibri"/>
                <a:ea typeface="+mn-ea"/>
                <a:cs typeface="+mn-cs"/>
                <a:hlinkClick r:id="rId6"/>
              </a:rPr>
              <a:t>announced</a:t>
            </a:r>
            <a:r>
              <a:rPr kumimoji="0" lang="en-US" sz="1400" b="0" i="0" u="none" strike="noStrike" kern="1200" cap="none" spc="0" normalizeH="0" baseline="0" noProof="0" dirty="0">
                <a:ln>
                  <a:noFill/>
                </a:ln>
                <a:solidFill>
                  <a:prstClr val="black"/>
                </a:solidFill>
                <a:effectLst/>
                <a:uLnTx/>
                <a:uFillTx/>
                <a:latin typeface="Calibri"/>
                <a:ea typeface="+mn-ea"/>
                <a:cs typeface="+mn-cs"/>
              </a:rPr>
              <a:t> that they are developing new requirements to address environmental sustainability for hospital accreditation programs</a:t>
            </a:r>
            <a:endParaRPr kumimoji="0" sz="1400" b="0" i="0" u="none" strike="noStrike" kern="1200" cap="none" spc="0" normalizeH="0" baseline="0" noProof="0" dirty="0">
              <a:ln>
                <a:noFill/>
              </a:ln>
              <a:solidFill>
                <a:prstClr val="black"/>
              </a:solidFill>
              <a:effectLst/>
              <a:uLnTx/>
              <a:uFillTx/>
              <a:latin typeface="Lato"/>
              <a:ea typeface="Lato"/>
              <a:cs typeface="Lato"/>
              <a:sym typeface="Lato"/>
            </a:endParaRPr>
          </a:p>
        </p:txBody>
      </p:sp>
      <p:sp>
        <p:nvSpPr>
          <p:cNvPr id="591" name="Google Shape;591;p100"/>
          <p:cNvSpPr txBox="1"/>
          <p:nvPr/>
        </p:nvSpPr>
        <p:spPr>
          <a:xfrm>
            <a:off x="4385996" y="2479434"/>
            <a:ext cx="3103700" cy="104641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ato"/>
                <a:ea typeface="Lato"/>
                <a:cs typeface="Lato"/>
                <a:sym typeface="Lato"/>
              </a:rPr>
              <a:t>116 health sector organizations representing 872 hospitals have signed the </a:t>
            </a:r>
            <a:r>
              <a:rPr kumimoji="0" lang="en-US" sz="1400" b="0" i="0" u="none" strike="noStrike" kern="1200" cap="none" spc="0" normalizeH="0" baseline="0" noProof="0" dirty="0">
                <a:ln>
                  <a:noFill/>
                </a:ln>
                <a:solidFill>
                  <a:prstClr val="black"/>
                </a:solidFill>
                <a:effectLst/>
                <a:uLnTx/>
                <a:uFillTx/>
                <a:latin typeface="Lato"/>
                <a:ea typeface="Lato"/>
                <a:cs typeface="Lato"/>
                <a:sym typeface="Lato"/>
                <a:hlinkClick r:id="rId7"/>
              </a:rPr>
              <a:t>Health Sector Climate Pledge</a:t>
            </a:r>
            <a:r>
              <a:rPr kumimoji="0" lang="en-US" sz="1400" b="0" i="0" u="none" strike="noStrike" kern="1200" cap="none" spc="0" normalizeH="0" baseline="0" noProof="0" dirty="0">
                <a:ln>
                  <a:noFill/>
                </a:ln>
                <a:solidFill>
                  <a:prstClr val="black"/>
                </a:solidFill>
                <a:effectLst/>
                <a:uLnTx/>
                <a:uFillTx/>
                <a:latin typeface="Lato"/>
                <a:ea typeface="Lato"/>
                <a:cs typeface="Lato"/>
                <a:sym typeface="Lato"/>
              </a:rPr>
              <a:t> as of April 12, 2023</a:t>
            </a:r>
            <a:endParaRPr kumimoji="0" sz="1400" b="0" i="0" u="none" strike="noStrike" kern="1200" cap="none" spc="0" normalizeH="0" baseline="0" noProof="0" dirty="0">
              <a:ln>
                <a:noFill/>
              </a:ln>
              <a:solidFill>
                <a:prstClr val="black"/>
              </a:solidFill>
              <a:effectLst/>
              <a:uLnTx/>
              <a:uFillTx/>
              <a:latin typeface="Lato"/>
              <a:ea typeface="Lato"/>
              <a:cs typeface="Lato"/>
              <a:sym typeface="Lato"/>
            </a:endParaRPr>
          </a:p>
        </p:txBody>
      </p:sp>
      <p:sp>
        <p:nvSpPr>
          <p:cNvPr id="592" name="Google Shape;592;p100"/>
          <p:cNvSpPr txBox="1"/>
          <p:nvPr/>
        </p:nvSpPr>
        <p:spPr>
          <a:xfrm>
            <a:off x="8041874" y="2388928"/>
            <a:ext cx="3235800" cy="110796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hlinkClick r:id="rId8"/>
              </a:rPr>
              <a:t>Action Collaborative on Decarbonizing the US Health Sector</a:t>
            </a:r>
            <a:r>
              <a:rPr kumimoji="0" lang="en-US" sz="1200" b="0" i="0" u="none" strike="noStrike" kern="1200" cap="none" spc="0" normalizeH="0" baseline="0" noProof="0" dirty="0">
                <a:ln>
                  <a:noFill/>
                </a:ln>
                <a:solidFill>
                  <a:prstClr val="black"/>
                </a:solidFill>
                <a:effectLst/>
                <a:uLnTx/>
                <a:uFillTx/>
                <a:latin typeface="Calibri"/>
                <a:ea typeface="+mn-ea"/>
                <a:cs typeface="+mn-cs"/>
              </a:rPr>
              <a:t>: partnership of leaders from across the health system committed to addressing the sector’s environmental impact while strengthening its sustainability and resilience</a:t>
            </a:r>
            <a:endParaRPr kumimoji="0" sz="1200" b="0" i="0" u="none" strike="noStrike" kern="1200" cap="none" spc="0" normalizeH="0" baseline="0" noProof="0" dirty="0">
              <a:ln>
                <a:noFill/>
              </a:ln>
              <a:solidFill>
                <a:prstClr val="black"/>
              </a:solidFill>
              <a:effectLst/>
              <a:uLnTx/>
              <a:uFillTx/>
              <a:latin typeface="Lato"/>
              <a:ea typeface="Lato"/>
              <a:cs typeface="Lato"/>
              <a:sym typeface="Lato"/>
            </a:endParaRPr>
          </a:p>
        </p:txBody>
      </p:sp>
      <p:sp>
        <p:nvSpPr>
          <p:cNvPr id="593" name="Google Shape;593;p100"/>
          <p:cNvSpPr txBox="1"/>
          <p:nvPr/>
        </p:nvSpPr>
        <p:spPr>
          <a:xfrm>
            <a:off x="563225" y="4946375"/>
            <a:ext cx="3235800" cy="35391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ato"/>
                <a:ea typeface="Lato"/>
                <a:cs typeface="Lato"/>
                <a:sym typeface="Lato"/>
              </a:rPr>
              <a:t>.</a:t>
            </a:r>
            <a:endParaRPr kumimoji="0" sz="1100" b="0" i="0" u="none" strike="noStrike" kern="1200" cap="none" spc="0" normalizeH="0" baseline="0" noProof="0" dirty="0">
              <a:ln>
                <a:noFill/>
              </a:ln>
              <a:solidFill>
                <a:prstClr val="black"/>
              </a:solidFill>
              <a:effectLst/>
              <a:uLnTx/>
              <a:uFillTx/>
              <a:latin typeface="Lato"/>
              <a:ea typeface="Lato"/>
              <a:cs typeface="Lato"/>
              <a:sym typeface="Lato"/>
            </a:endParaRPr>
          </a:p>
        </p:txBody>
      </p:sp>
      <p:sp>
        <p:nvSpPr>
          <p:cNvPr id="595" name="Google Shape;595;p100"/>
          <p:cNvSpPr txBox="1"/>
          <p:nvPr/>
        </p:nvSpPr>
        <p:spPr>
          <a:xfrm>
            <a:off x="8049598" y="4827590"/>
            <a:ext cx="3235800" cy="1261854"/>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ato"/>
                <a:ea typeface="Lato"/>
                <a:cs typeface="Lato"/>
                <a:sym typeface="Lato"/>
              </a:rPr>
              <a:t>Clinical Prioritization Tool for Health Care Decarbonization with recommended decarbonization interventions in 3 categories: waste anesthetic gases, metered dose inhalers and circularity </a:t>
            </a:r>
            <a:endParaRPr kumimoji="0" sz="1400" b="0" i="0" u="none" strike="noStrike" kern="1200" cap="none" spc="0" normalizeH="0" baseline="0" noProof="0" dirty="0">
              <a:ln>
                <a:noFill/>
              </a:ln>
              <a:solidFill>
                <a:prstClr val="black"/>
              </a:solidFill>
              <a:effectLst/>
              <a:uLnTx/>
              <a:uFillTx/>
              <a:latin typeface="Lato"/>
              <a:ea typeface="Lato"/>
              <a:cs typeface="Lato"/>
              <a:sym typeface="Lato"/>
            </a:endParaRPr>
          </a:p>
        </p:txBody>
      </p:sp>
      <p:pic>
        <p:nvPicPr>
          <p:cNvPr id="596" name="Google Shape;596;p100"/>
          <p:cNvPicPr preferRelativeResize="0"/>
          <p:nvPr/>
        </p:nvPicPr>
        <p:blipFill>
          <a:blip r:embed="rId9">
            <a:alphaModFix/>
          </a:blip>
          <a:stretch>
            <a:fillRect/>
          </a:stretch>
        </p:blipFill>
        <p:spPr>
          <a:xfrm>
            <a:off x="909063" y="1676400"/>
            <a:ext cx="2544131" cy="524700"/>
          </a:xfrm>
          <a:prstGeom prst="rect">
            <a:avLst/>
          </a:prstGeom>
          <a:noFill/>
          <a:ln>
            <a:noFill/>
          </a:ln>
        </p:spPr>
      </p:pic>
      <p:pic>
        <p:nvPicPr>
          <p:cNvPr id="597" name="Google Shape;597;p100"/>
          <p:cNvPicPr preferRelativeResize="0"/>
          <p:nvPr/>
        </p:nvPicPr>
        <p:blipFill>
          <a:blip r:embed="rId10">
            <a:alphaModFix/>
          </a:blip>
          <a:stretch>
            <a:fillRect/>
          </a:stretch>
        </p:blipFill>
        <p:spPr>
          <a:xfrm>
            <a:off x="4866612" y="1236006"/>
            <a:ext cx="2112080" cy="1215588"/>
          </a:xfrm>
          <a:prstGeom prst="rect">
            <a:avLst/>
          </a:prstGeom>
          <a:noFill/>
          <a:ln>
            <a:noFill/>
          </a:ln>
        </p:spPr>
      </p:pic>
      <p:pic>
        <p:nvPicPr>
          <p:cNvPr id="598" name="Google Shape;598;p100"/>
          <p:cNvPicPr preferRelativeResize="0"/>
          <p:nvPr/>
        </p:nvPicPr>
        <p:blipFill>
          <a:blip r:embed="rId11">
            <a:alphaModFix/>
          </a:blip>
          <a:stretch>
            <a:fillRect/>
          </a:stretch>
        </p:blipFill>
        <p:spPr>
          <a:xfrm>
            <a:off x="8566475" y="1474528"/>
            <a:ext cx="2186599" cy="914400"/>
          </a:xfrm>
          <a:prstGeom prst="rect">
            <a:avLst/>
          </a:prstGeom>
          <a:noFill/>
          <a:ln>
            <a:noFill/>
          </a:ln>
        </p:spPr>
      </p:pic>
      <p:pic>
        <p:nvPicPr>
          <p:cNvPr id="603" name="Google Shape;603;p100"/>
          <p:cNvPicPr preferRelativeResize="0"/>
          <p:nvPr/>
        </p:nvPicPr>
        <p:blipFill>
          <a:blip r:embed="rId12">
            <a:alphaModFix/>
          </a:blip>
          <a:stretch>
            <a:fillRect/>
          </a:stretch>
        </p:blipFill>
        <p:spPr>
          <a:xfrm>
            <a:off x="8657150" y="4073599"/>
            <a:ext cx="2027299" cy="672387"/>
          </a:xfrm>
          <a:prstGeom prst="rect">
            <a:avLst/>
          </a:prstGeom>
          <a:noFill/>
          <a:ln>
            <a:noFill/>
          </a:ln>
        </p:spPr>
      </p:pic>
      <p:sp>
        <p:nvSpPr>
          <p:cNvPr id="604" name="Google Shape;604;p100"/>
          <p:cNvSpPr txBox="1"/>
          <p:nvPr/>
        </p:nvSpPr>
        <p:spPr>
          <a:xfrm>
            <a:off x="415300" y="433826"/>
            <a:ext cx="11430000" cy="72769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000"/>
              <a:buFont typeface="Arial"/>
              <a:buNone/>
              <a:tabLst/>
              <a:defRPr/>
            </a:pPr>
            <a:r>
              <a:rPr kumimoji="0" lang="en-US" sz="4000" b="0" i="0" u="none" strike="noStrike" kern="1200" cap="none" spc="0" normalizeH="0" baseline="0" noProof="0" dirty="0">
                <a:ln>
                  <a:noFill/>
                </a:ln>
                <a:solidFill>
                  <a:srgbClr val="4D4D4D"/>
                </a:solidFill>
                <a:effectLst/>
                <a:uLnTx/>
                <a:uFillTx/>
                <a:latin typeface="Calibri Light"/>
                <a:ea typeface="Lato"/>
                <a:cs typeface="Lato"/>
                <a:sym typeface="Lato"/>
              </a:rPr>
              <a:t>Momentum, reasons for hope and need for mandates </a:t>
            </a:r>
            <a:endParaRPr kumimoji="0" sz="4000" b="0" i="0" u="none" strike="noStrike" kern="1200" cap="none" spc="0" normalizeH="0" baseline="0" noProof="0" dirty="0">
              <a:ln>
                <a:noFill/>
              </a:ln>
              <a:solidFill>
                <a:srgbClr val="4D4D4D"/>
              </a:solidFill>
              <a:effectLst/>
              <a:uLnTx/>
              <a:uFillTx/>
              <a:latin typeface="Calibri Light"/>
              <a:ea typeface="Lato"/>
              <a:cs typeface="Lato"/>
              <a:sym typeface="Lato"/>
            </a:endParaRPr>
          </a:p>
        </p:txBody>
      </p:sp>
      <p:pic>
        <p:nvPicPr>
          <p:cNvPr id="2" name="Picture 1">
            <a:extLst>
              <a:ext uri="{FF2B5EF4-FFF2-40B4-BE49-F238E27FC236}">
                <a16:creationId xmlns:a16="http://schemas.microsoft.com/office/drawing/2014/main" id="{5AD82C9C-DD82-C84D-88A7-1D7E58253679}"/>
              </a:ext>
            </a:extLst>
          </p:cNvPr>
          <p:cNvPicPr>
            <a:picLocks noChangeAspect="1"/>
          </p:cNvPicPr>
          <p:nvPr/>
        </p:nvPicPr>
        <p:blipFill>
          <a:blip r:embed="rId13"/>
          <a:stretch>
            <a:fillRect/>
          </a:stretch>
        </p:blipFill>
        <p:spPr>
          <a:xfrm>
            <a:off x="909063" y="3894931"/>
            <a:ext cx="2409870" cy="577590"/>
          </a:xfrm>
          <a:prstGeom prst="rect">
            <a:avLst/>
          </a:prstGeom>
        </p:spPr>
      </p:pic>
      <p:sp>
        <p:nvSpPr>
          <p:cNvPr id="3" name="TextBox 2">
            <a:extLst>
              <a:ext uri="{FF2B5EF4-FFF2-40B4-BE49-F238E27FC236}">
                <a16:creationId xmlns:a16="http://schemas.microsoft.com/office/drawing/2014/main" id="{4F585E7B-FC49-444E-BEF2-51406CF139B2}"/>
              </a:ext>
            </a:extLst>
          </p:cNvPr>
          <p:cNvSpPr txBox="1"/>
          <p:nvPr/>
        </p:nvSpPr>
        <p:spPr>
          <a:xfrm>
            <a:off x="505787" y="4796115"/>
            <a:ext cx="352295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a:ea typeface="+mn-ea"/>
                <a:cs typeface="+mn-cs"/>
                <a:hlinkClick r:id="rId14"/>
              </a:rPr>
              <a:t>Primer on Measures and Actions for Healthcare Organizations to Mitigate Climate Change</a:t>
            </a:r>
            <a:r>
              <a:rPr kumimoji="0" lang="en-US" sz="1400" b="0" i="0" u="none" strike="noStrike" kern="1200" cap="none" spc="0" normalizeH="0" baseline="0" noProof="0" dirty="0">
                <a:ln>
                  <a:noFill/>
                </a:ln>
                <a:solidFill>
                  <a:prstClr val="black"/>
                </a:solidFill>
                <a:effectLst/>
                <a:uLnTx/>
                <a:uFillTx/>
                <a:latin typeface="Calibri"/>
                <a:ea typeface="+mn-ea"/>
                <a:cs typeface="+mn-cs"/>
              </a:rPr>
              <a:t> to support healthcare organizations in advancing their decarbonization commitments. </a:t>
            </a:r>
          </a:p>
        </p:txBody>
      </p:sp>
    </p:spTree>
    <p:extLst>
      <p:ext uri="{BB962C8B-B14F-4D97-AF65-F5344CB8AC3E}">
        <p14:creationId xmlns:p14="http://schemas.microsoft.com/office/powerpoint/2010/main" val="123838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9ABC-D627-C342-AF87-1884A5C7A3B9}"/>
              </a:ext>
            </a:extLst>
          </p:cNvPr>
          <p:cNvSpPr>
            <a:spLocks noGrp="1"/>
          </p:cNvSpPr>
          <p:nvPr>
            <p:ph type="title"/>
          </p:nvPr>
        </p:nvSpPr>
        <p:spPr>
          <a:xfrm>
            <a:off x="1097279" y="286603"/>
            <a:ext cx="10460235" cy="1450757"/>
          </a:xfrm>
        </p:spPr>
        <p:txBody>
          <a:bodyPr>
            <a:normAutofit/>
          </a:bodyPr>
          <a:lstStyle/>
          <a:p>
            <a:r>
              <a:rPr lang="en-US" sz="4000" dirty="0"/>
              <a:t>Global Road Map for Health Care Decarbonization </a:t>
            </a:r>
            <a:br>
              <a:rPr lang="en-US" sz="2000" dirty="0"/>
            </a:br>
            <a:r>
              <a:rPr lang="en-US" sz="2000" dirty="0"/>
              <a:t>Charting a global health care course to zero emissions by 2050 with climate resilience and health equity</a:t>
            </a:r>
          </a:p>
        </p:txBody>
      </p:sp>
      <p:sp>
        <p:nvSpPr>
          <p:cNvPr id="3" name="Content Placeholder 2">
            <a:extLst>
              <a:ext uri="{FF2B5EF4-FFF2-40B4-BE49-F238E27FC236}">
                <a16:creationId xmlns:a16="http://schemas.microsoft.com/office/drawing/2014/main" id="{BDBAEFF2-DC62-EE41-8DB7-1105E0018041}"/>
              </a:ext>
            </a:extLst>
          </p:cNvPr>
          <p:cNvSpPr>
            <a:spLocks noGrp="1"/>
          </p:cNvSpPr>
          <p:nvPr>
            <p:ph sz="half" idx="1"/>
          </p:nvPr>
        </p:nvSpPr>
        <p:spPr>
          <a:xfrm>
            <a:off x="1389636" y="1845945"/>
            <a:ext cx="4937760" cy="4023360"/>
          </a:xfrm>
        </p:spPr>
        <p:txBody>
          <a:bodyPr>
            <a:noAutofit/>
          </a:bodyPr>
          <a:lstStyle/>
          <a:p>
            <a:pPr marL="0" indent="0">
              <a:buNone/>
            </a:pPr>
            <a:r>
              <a:rPr lang="en-US" b="1" dirty="0"/>
              <a:t>Seven high impact actions</a:t>
            </a:r>
          </a:p>
          <a:p>
            <a:pPr marL="542925" lvl="1" indent="-342900">
              <a:buFont typeface="+mj-lt"/>
              <a:buAutoNum type="arabicPeriod"/>
            </a:pPr>
            <a:r>
              <a:rPr lang="en-US" sz="2000" dirty="0"/>
              <a:t>Power health care with 100% clean, renewable energy</a:t>
            </a:r>
          </a:p>
          <a:p>
            <a:pPr marL="542925" lvl="1" indent="-342900">
              <a:buFont typeface="+mj-lt"/>
              <a:buAutoNum type="arabicPeriod"/>
            </a:pPr>
            <a:r>
              <a:rPr lang="en-US" sz="2000" dirty="0"/>
              <a:t>Invest in zero emissions buildings and infrastructure </a:t>
            </a:r>
          </a:p>
          <a:p>
            <a:pPr marL="542925" lvl="1" indent="-342900">
              <a:buFont typeface="+mj-lt"/>
              <a:buAutoNum type="arabicPeriod"/>
            </a:pPr>
            <a:r>
              <a:rPr lang="en-US" sz="2000" dirty="0"/>
              <a:t>Transition to zero emissions, sustainable travel and transport </a:t>
            </a:r>
          </a:p>
          <a:p>
            <a:pPr marL="542925" lvl="1" indent="-342900">
              <a:buFont typeface="+mj-lt"/>
              <a:buAutoNum type="arabicPeriod"/>
            </a:pPr>
            <a:r>
              <a:rPr lang="en-US" sz="2000" dirty="0"/>
              <a:t>Provide healthy, sustainable food</a:t>
            </a:r>
          </a:p>
          <a:p>
            <a:pPr marL="542925" lvl="1" indent="-342900">
              <a:buFont typeface="+mj-lt"/>
              <a:buAutoNum type="arabicPeriod"/>
            </a:pPr>
            <a:r>
              <a:rPr lang="en-US" sz="2000" dirty="0"/>
              <a:t>Incentivize and produce low-carbon pharmaceuticals</a:t>
            </a:r>
          </a:p>
          <a:p>
            <a:pPr marL="542925" lvl="1" indent="-342900">
              <a:buFont typeface="+mj-lt"/>
              <a:buAutoNum type="arabicPeriod"/>
            </a:pPr>
            <a:r>
              <a:rPr lang="en-US" sz="2000" dirty="0"/>
              <a:t>Implement circular health care and sustainable health care management</a:t>
            </a:r>
          </a:p>
          <a:p>
            <a:pPr marL="542925" lvl="1" indent="-342900">
              <a:buFont typeface="+mj-lt"/>
              <a:buAutoNum type="arabicPeriod"/>
            </a:pPr>
            <a:r>
              <a:rPr lang="en-US" sz="2000" dirty="0"/>
              <a:t>Establish greater health system effectiveness</a:t>
            </a:r>
          </a:p>
        </p:txBody>
      </p:sp>
      <p:pic>
        <p:nvPicPr>
          <p:cNvPr id="6" name="Content Placeholder 5">
            <a:extLst>
              <a:ext uri="{FF2B5EF4-FFF2-40B4-BE49-F238E27FC236}">
                <a16:creationId xmlns:a16="http://schemas.microsoft.com/office/drawing/2014/main" id="{3DB1B77D-42F4-5C48-B8AE-DADAA128AA2C}"/>
              </a:ext>
            </a:extLst>
          </p:cNvPr>
          <p:cNvPicPr>
            <a:picLocks noGrp="1" noChangeAspect="1"/>
          </p:cNvPicPr>
          <p:nvPr>
            <p:ph sz="half" idx="2"/>
          </p:nvPr>
        </p:nvPicPr>
        <p:blipFill>
          <a:blip r:embed="rId2"/>
          <a:stretch>
            <a:fillRect/>
          </a:stretch>
        </p:blipFill>
        <p:spPr>
          <a:xfrm>
            <a:off x="6835742" y="1846263"/>
            <a:ext cx="3702116" cy="402272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FBEFCEBF-C111-2C4F-B1DE-84A2CBC7FD3F}"/>
              </a:ext>
            </a:extLst>
          </p:cNvPr>
          <p:cNvSpPr txBox="1"/>
          <p:nvPr/>
        </p:nvSpPr>
        <p:spPr>
          <a:xfrm>
            <a:off x="6757683" y="5977891"/>
            <a:ext cx="472177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https://healthcareclimateaction.org/roadmap</a:t>
            </a:r>
            <a:endParaRPr kumimoji="0" lang="en-US" sz="16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916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081F-9423-E643-BA1D-B5F52EF9B090}"/>
              </a:ext>
            </a:extLst>
          </p:cNvPr>
          <p:cNvSpPr>
            <a:spLocks noGrp="1"/>
          </p:cNvSpPr>
          <p:nvPr>
            <p:ph type="title" idx="4294967295"/>
          </p:nvPr>
        </p:nvSpPr>
        <p:spPr>
          <a:xfrm>
            <a:off x="1873955" y="502679"/>
            <a:ext cx="11489429" cy="1304693"/>
          </a:xfrm>
        </p:spPr>
        <p:txBody>
          <a:bodyPr>
            <a:normAutofit/>
          </a:bodyPr>
          <a:lstStyle/>
          <a:p>
            <a:r>
              <a:rPr lang="en-US" sz="3600" dirty="0"/>
              <a:t>     How can health professionals take action?</a:t>
            </a:r>
            <a:br>
              <a:rPr lang="en-US" sz="3600" dirty="0"/>
            </a:br>
            <a:endParaRPr lang="en-US" sz="3600" dirty="0"/>
          </a:p>
        </p:txBody>
      </p:sp>
      <p:pic>
        <p:nvPicPr>
          <p:cNvPr id="5" name="Content Placeholder 4">
            <a:extLst>
              <a:ext uri="{FF2B5EF4-FFF2-40B4-BE49-F238E27FC236}">
                <a16:creationId xmlns:a16="http://schemas.microsoft.com/office/drawing/2014/main" id="{3CC8C417-A1C0-B847-AE0E-24AC78BBD39C}"/>
              </a:ext>
            </a:extLst>
          </p:cNvPr>
          <p:cNvPicPr>
            <a:picLocks noGrp="1" noChangeAspect="1"/>
          </p:cNvPicPr>
          <p:nvPr>
            <p:ph idx="4294967295"/>
          </p:nvPr>
        </p:nvPicPr>
        <p:blipFill>
          <a:blip r:embed="rId2"/>
          <a:stretch>
            <a:fillRect/>
          </a:stretch>
        </p:blipFill>
        <p:spPr>
          <a:xfrm>
            <a:off x="3318422" y="1647270"/>
            <a:ext cx="5429250" cy="402272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6E855CA8-99F2-624A-ACC1-E481F4085036}"/>
              </a:ext>
            </a:extLst>
          </p:cNvPr>
          <p:cNvSpPr/>
          <p:nvPr/>
        </p:nvSpPr>
        <p:spPr>
          <a:xfrm>
            <a:off x="384822" y="2159152"/>
            <a:ext cx="2260403" cy="461665"/>
          </a:xfrm>
          <a:prstGeom prst="rect">
            <a:avLst/>
          </a:prstGeom>
          <a:ln w="12700">
            <a:solidFill>
              <a:schemeClr val="accent2"/>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libri"/>
                <a:ea typeface="+mn-ea"/>
                <a:cs typeface="+mn-cs"/>
              </a:rPr>
              <a:t>Individual action</a:t>
            </a:r>
          </a:p>
        </p:txBody>
      </p:sp>
      <p:sp>
        <p:nvSpPr>
          <p:cNvPr id="7" name="Rectangle 6">
            <a:extLst>
              <a:ext uri="{FF2B5EF4-FFF2-40B4-BE49-F238E27FC236}">
                <a16:creationId xmlns:a16="http://schemas.microsoft.com/office/drawing/2014/main" id="{A6DF2D5A-34C0-FB49-BD5D-FBD421D170D2}"/>
              </a:ext>
            </a:extLst>
          </p:cNvPr>
          <p:cNvSpPr/>
          <p:nvPr/>
        </p:nvSpPr>
        <p:spPr>
          <a:xfrm>
            <a:off x="339720" y="3101381"/>
            <a:ext cx="2305505" cy="830997"/>
          </a:xfrm>
          <a:prstGeom prst="rect">
            <a:avLst/>
          </a:prstGeom>
          <a:noFill/>
          <a:ln w="12700">
            <a:solidFill>
              <a:schemeClr val="accent2"/>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libri"/>
                <a:ea typeface="+mn-ea"/>
                <a:cs typeface="+mn-cs"/>
              </a:rPr>
              <a:t>Hospital/health system</a:t>
            </a:r>
          </a:p>
        </p:txBody>
      </p:sp>
      <p:sp>
        <p:nvSpPr>
          <p:cNvPr id="9" name="Rectangle 8">
            <a:extLst>
              <a:ext uri="{FF2B5EF4-FFF2-40B4-BE49-F238E27FC236}">
                <a16:creationId xmlns:a16="http://schemas.microsoft.com/office/drawing/2014/main" id="{0FFFDE39-0718-E64E-B632-AB6469DFAB20}"/>
              </a:ext>
            </a:extLst>
          </p:cNvPr>
          <p:cNvSpPr/>
          <p:nvPr/>
        </p:nvSpPr>
        <p:spPr>
          <a:xfrm>
            <a:off x="972472" y="3101381"/>
            <a:ext cx="5231102"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2700">
                <a:solidFill>
                  <a:srgbClr val="455F51">
                    <a:satMod val="155000"/>
                  </a:srgbClr>
                </a:solidFill>
                <a:prstDash val="solid"/>
              </a:ln>
              <a:solidFill>
                <a:srgbClr val="E2DFCC">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sp>
        <p:nvSpPr>
          <p:cNvPr id="12" name="Rectangle 11">
            <a:extLst>
              <a:ext uri="{FF2B5EF4-FFF2-40B4-BE49-F238E27FC236}">
                <a16:creationId xmlns:a16="http://schemas.microsoft.com/office/drawing/2014/main" id="{BD6D27B7-D936-194A-B97A-91637F4CE311}"/>
              </a:ext>
            </a:extLst>
          </p:cNvPr>
          <p:cNvSpPr/>
          <p:nvPr/>
        </p:nvSpPr>
        <p:spPr>
          <a:xfrm>
            <a:off x="358511" y="4433948"/>
            <a:ext cx="2286714" cy="461665"/>
          </a:xfrm>
          <a:prstGeom prst="rect">
            <a:avLst/>
          </a:prstGeom>
          <a:noFill/>
          <a:ln w="12700">
            <a:solidFill>
              <a:schemeClr val="accent2"/>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libri"/>
                <a:ea typeface="+mn-ea"/>
                <a:cs typeface="+mn-cs"/>
              </a:rPr>
              <a:t>Clinical practice</a:t>
            </a:r>
          </a:p>
        </p:txBody>
      </p:sp>
      <p:sp>
        <p:nvSpPr>
          <p:cNvPr id="14" name="Rectangle 13">
            <a:extLst>
              <a:ext uri="{FF2B5EF4-FFF2-40B4-BE49-F238E27FC236}">
                <a16:creationId xmlns:a16="http://schemas.microsoft.com/office/drawing/2014/main" id="{BA66164D-9BD8-0541-A5CC-BD132E07852E}"/>
              </a:ext>
            </a:extLst>
          </p:cNvPr>
          <p:cNvSpPr/>
          <p:nvPr/>
        </p:nvSpPr>
        <p:spPr>
          <a:xfrm>
            <a:off x="9420869" y="1962387"/>
            <a:ext cx="2020092" cy="461665"/>
          </a:xfrm>
          <a:prstGeom prst="rect">
            <a:avLst/>
          </a:prstGeom>
          <a:noFill/>
          <a:ln w="12700">
            <a:solidFill>
              <a:schemeClr val="accent2"/>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libri"/>
                <a:ea typeface="+mn-ea"/>
                <a:cs typeface="+mn-cs"/>
              </a:rPr>
              <a:t>Research</a:t>
            </a:r>
          </a:p>
        </p:txBody>
      </p:sp>
      <p:sp>
        <p:nvSpPr>
          <p:cNvPr id="15" name="Rectangle 14">
            <a:extLst>
              <a:ext uri="{FF2B5EF4-FFF2-40B4-BE49-F238E27FC236}">
                <a16:creationId xmlns:a16="http://schemas.microsoft.com/office/drawing/2014/main" id="{560EB00E-0694-704B-B792-A3EB7E73F72C}"/>
              </a:ext>
            </a:extLst>
          </p:cNvPr>
          <p:cNvSpPr/>
          <p:nvPr/>
        </p:nvSpPr>
        <p:spPr>
          <a:xfrm>
            <a:off x="9420869" y="2901267"/>
            <a:ext cx="2020093" cy="461665"/>
          </a:xfrm>
          <a:prstGeom prst="rect">
            <a:avLst/>
          </a:prstGeom>
          <a:noFill/>
          <a:ln w="12700">
            <a:solidFill>
              <a:schemeClr val="accent2"/>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libri"/>
                <a:ea typeface="+mn-ea"/>
                <a:cs typeface="+mn-cs"/>
              </a:rPr>
              <a:t>Media</a:t>
            </a:r>
          </a:p>
        </p:txBody>
      </p:sp>
      <p:sp>
        <p:nvSpPr>
          <p:cNvPr id="16" name="Rectangle 15">
            <a:extLst>
              <a:ext uri="{FF2B5EF4-FFF2-40B4-BE49-F238E27FC236}">
                <a16:creationId xmlns:a16="http://schemas.microsoft.com/office/drawing/2014/main" id="{3F1BDAC7-B3BB-ED4D-8FE5-EA096DE02BF2}"/>
              </a:ext>
            </a:extLst>
          </p:cNvPr>
          <p:cNvSpPr/>
          <p:nvPr/>
        </p:nvSpPr>
        <p:spPr>
          <a:xfrm flipH="1">
            <a:off x="9155723" y="3434264"/>
            <a:ext cx="2519700"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w="0"/>
              <a:solidFill>
                <a:srgbClr val="99CB38"/>
              </a:solidFill>
              <a:effectLst>
                <a:outerShdw blurRad="38100" dist="25400" dir="5400000" algn="ctr" rotWithShape="0">
                  <a:srgbClr val="6E747A">
                    <a:alpha val="43000"/>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w="0"/>
              <a:solidFill>
                <a:srgbClr val="99CB38"/>
              </a:solidFill>
              <a:effectLst>
                <a:outerShdw blurRad="38100" dist="25400" dir="5400000" algn="ctr" rotWithShape="0">
                  <a:srgbClr val="6E747A">
                    <a:alpha val="43000"/>
                  </a:srgbClr>
                </a:outerShdw>
              </a:effectLst>
              <a:uLnTx/>
              <a:uFillTx/>
              <a:latin typeface="Calibri"/>
              <a:ea typeface="+mn-ea"/>
              <a:cs typeface="+mn-cs"/>
            </a:endParaRPr>
          </a:p>
        </p:txBody>
      </p:sp>
      <p:sp>
        <p:nvSpPr>
          <p:cNvPr id="18" name="Rectangle 17">
            <a:extLst>
              <a:ext uri="{FF2B5EF4-FFF2-40B4-BE49-F238E27FC236}">
                <a16:creationId xmlns:a16="http://schemas.microsoft.com/office/drawing/2014/main" id="{0F9E8983-387B-9047-9D70-3CD97D03FD11}"/>
              </a:ext>
            </a:extLst>
          </p:cNvPr>
          <p:cNvSpPr/>
          <p:nvPr/>
        </p:nvSpPr>
        <p:spPr>
          <a:xfrm>
            <a:off x="9420869" y="3779020"/>
            <a:ext cx="2020092" cy="466929"/>
          </a:xfrm>
          <a:prstGeom prst="rect">
            <a:avLst/>
          </a:prstGeom>
          <a:noFill/>
          <a:ln w="12700">
            <a:solidFill>
              <a:schemeClr val="accent2"/>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libri"/>
                <a:ea typeface="+mn-ea"/>
                <a:cs typeface="+mn-cs"/>
              </a:rPr>
              <a:t>Education</a:t>
            </a:r>
          </a:p>
        </p:txBody>
      </p:sp>
      <p:sp>
        <p:nvSpPr>
          <p:cNvPr id="19" name="Rectangle 18">
            <a:extLst>
              <a:ext uri="{FF2B5EF4-FFF2-40B4-BE49-F238E27FC236}">
                <a16:creationId xmlns:a16="http://schemas.microsoft.com/office/drawing/2014/main" id="{7C20C213-8242-0A4A-A3BE-594A5FB53BD4}"/>
              </a:ext>
            </a:extLst>
          </p:cNvPr>
          <p:cNvSpPr/>
          <p:nvPr/>
        </p:nvSpPr>
        <p:spPr>
          <a:xfrm>
            <a:off x="9544982" y="4590705"/>
            <a:ext cx="1741181" cy="461665"/>
          </a:xfrm>
          <a:prstGeom prst="rect">
            <a:avLst/>
          </a:prstGeom>
          <a:noFill/>
          <a:ln w="12700">
            <a:solidFill>
              <a:schemeClr val="accent2"/>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libri"/>
                <a:ea typeface="+mn-ea"/>
                <a:cs typeface="+mn-cs"/>
              </a:rPr>
              <a:t>Public policy</a:t>
            </a:r>
          </a:p>
        </p:txBody>
      </p:sp>
    </p:spTree>
    <p:extLst>
      <p:ext uri="{BB962C8B-B14F-4D97-AF65-F5344CB8AC3E}">
        <p14:creationId xmlns:p14="http://schemas.microsoft.com/office/powerpoint/2010/main" val="3670215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D44E2-2519-8C49-B59C-065866CA7326}"/>
              </a:ext>
            </a:extLst>
          </p:cNvPr>
          <p:cNvSpPr>
            <a:spLocks noGrp="1"/>
          </p:cNvSpPr>
          <p:nvPr>
            <p:ph type="title"/>
          </p:nvPr>
        </p:nvSpPr>
        <p:spPr/>
        <p:txBody>
          <a:bodyPr/>
          <a:lstStyle/>
          <a:p>
            <a:r>
              <a:rPr lang="en-US" dirty="0"/>
              <a:t>Final reflections</a:t>
            </a:r>
          </a:p>
        </p:txBody>
      </p:sp>
      <p:sp>
        <p:nvSpPr>
          <p:cNvPr id="3" name="Content Placeholder 2">
            <a:extLst>
              <a:ext uri="{FF2B5EF4-FFF2-40B4-BE49-F238E27FC236}">
                <a16:creationId xmlns:a16="http://schemas.microsoft.com/office/drawing/2014/main" id="{FB6793ED-F009-F547-B534-2D924B366397}"/>
              </a:ext>
            </a:extLst>
          </p:cNvPr>
          <p:cNvSpPr>
            <a:spLocks noGrp="1"/>
          </p:cNvSpPr>
          <p:nvPr>
            <p:ph sz="half" idx="1"/>
          </p:nvPr>
        </p:nvSpPr>
        <p:spPr>
          <a:xfrm>
            <a:off x="1312972" y="2239109"/>
            <a:ext cx="4937760" cy="3629880"/>
          </a:xfrm>
        </p:spPr>
        <p:txBody>
          <a:bodyPr/>
          <a:lstStyle/>
          <a:p>
            <a:pPr marL="0" indent="0">
              <a:buNone/>
            </a:pPr>
            <a:r>
              <a:rPr lang="en-US" sz="2400" dirty="0"/>
              <a:t>I am only one,</a:t>
            </a:r>
            <a:br>
              <a:rPr lang="en-US" sz="2400" dirty="0"/>
            </a:br>
            <a:r>
              <a:rPr lang="en-US" sz="2400" dirty="0"/>
              <a:t>But still I am one. </a:t>
            </a:r>
            <a:br>
              <a:rPr lang="en-US" sz="2400" dirty="0"/>
            </a:br>
            <a:r>
              <a:rPr lang="en-US" sz="2400" dirty="0"/>
              <a:t>I cannot do everything, </a:t>
            </a:r>
            <a:br>
              <a:rPr lang="en-US" sz="2400" dirty="0"/>
            </a:br>
            <a:r>
              <a:rPr lang="en-US" sz="2400" dirty="0"/>
              <a:t>But still I can do something; </a:t>
            </a:r>
            <a:br>
              <a:rPr lang="en-US" sz="2400" dirty="0"/>
            </a:br>
            <a:r>
              <a:rPr lang="en-US" sz="2400" dirty="0"/>
              <a:t>And because I cannot do everything, </a:t>
            </a:r>
            <a:br>
              <a:rPr lang="en-US" sz="2400" dirty="0"/>
            </a:br>
            <a:r>
              <a:rPr lang="en-US" sz="2400" dirty="0"/>
              <a:t>I will not refuse to do the something that I can do.</a:t>
            </a:r>
            <a:r>
              <a:rPr lang="en-US" b="1" dirty="0"/>
              <a:t>	</a:t>
            </a:r>
          </a:p>
          <a:p>
            <a:pPr marL="0" indent="0">
              <a:buNone/>
            </a:pPr>
            <a:r>
              <a:rPr lang="en-US" b="1" dirty="0"/>
              <a:t>	</a:t>
            </a:r>
            <a:r>
              <a:rPr lang="en-US" sz="1800" i="1" dirty="0"/>
              <a:t>Edward Everett Hale</a:t>
            </a:r>
          </a:p>
          <a:p>
            <a:endParaRPr lang="en-US" dirty="0"/>
          </a:p>
        </p:txBody>
      </p:sp>
      <p:pic>
        <p:nvPicPr>
          <p:cNvPr id="6" name="Content Placeholder 5">
            <a:extLst>
              <a:ext uri="{FF2B5EF4-FFF2-40B4-BE49-F238E27FC236}">
                <a16:creationId xmlns:a16="http://schemas.microsoft.com/office/drawing/2014/main" id="{6EDB1519-5BA9-5A45-90D5-661D432F9CB3}"/>
              </a:ext>
            </a:extLst>
          </p:cNvPr>
          <p:cNvPicPr>
            <a:picLocks noGrp="1" noChangeAspect="1"/>
          </p:cNvPicPr>
          <p:nvPr>
            <p:ph sz="half" idx="2"/>
          </p:nvPr>
        </p:nvPicPr>
        <p:blipFill>
          <a:blip r:embed="rId2"/>
          <a:stretch>
            <a:fillRect/>
          </a:stretch>
        </p:blipFill>
        <p:spPr>
          <a:xfrm>
            <a:off x="7076816" y="1846263"/>
            <a:ext cx="3219968" cy="402272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72560BDC-09E9-9F46-A182-5E154598A4D4}"/>
              </a:ext>
            </a:extLst>
          </p:cNvPr>
          <p:cNvSpPr txBox="1"/>
          <p:nvPr/>
        </p:nvSpPr>
        <p:spPr>
          <a:xfrm>
            <a:off x="1097280" y="5977891"/>
            <a:ext cx="7330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Everyone cannot do everything but each of you can do one thing </a:t>
            </a:r>
            <a:r>
              <a:rPr kumimoji="0" lang="en-US" sz="1400" b="0" i="1" u="none" strike="noStrike" kern="1200" cap="none" spc="0" normalizeH="0" baseline="0" noProof="0" dirty="0">
                <a:ln>
                  <a:noFill/>
                </a:ln>
                <a:solidFill>
                  <a:prstClr val="black"/>
                </a:solidFill>
                <a:effectLst/>
                <a:uLnTx/>
                <a:uFillTx/>
                <a:latin typeface="Calibri"/>
                <a:ea typeface="+mn-ea"/>
                <a:cs typeface="+mn-cs"/>
              </a:rPr>
              <a:t>– </a:t>
            </a:r>
            <a:r>
              <a:rPr kumimoji="0" lang="en-US" sz="1400" b="0" i="1" u="none" strike="noStrike" kern="1200" cap="none" spc="0" normalizeH="0" baseline="0" noProof="0" dirty="0" err="1">
                <a:ln>
                  <a:noFill/>
                </a:ln>
                <a:solidFill>
                  <a:prstClr val="black"/>
                </a:solidFill>
                <a:effectLst/>
                <a:uLnTx/>
                <a:uFillTx/>
                <a:latin typeface="Calibri"/>
                <a:ea typeface="+mn-ea"/>
                <a:cs typeface="+mn-cs"/>
              </a:rPr>
              <a:t>Somaly</a:t>
            </a:r>
            <a:r>
              <a:rPr kumimoji="0" lang="en-US" sz="1400" b="0" i="1" u="none" strike="noStrike" kern="1200" cap="none" spc="0" normalizeH="0" baseline="0" noProof="0" dirty="0">
                <a:ln>
                  <a:noFill/>
                </a:ln>
                <a:solidFill>
                  <a:prstClr val="black"/>
                </a:solidFill>
                <a:effectLst/>
                <a:uLnTx/>
                <a:uFillTx/>
                <a:latin typeface="Calibri"/>
                <a:ea typeface="+mn-ea"/>
                <a:cs typeface="+mn-cs"/>
              </a:rPr>
              <a:t> Mam</a:t>
            </a: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6668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
        <p:nvSpPr>
          <p:cNvPr id="3" name="Content Placeholder 2"/>
          <p:cNvSpPr>
            <a:spLocks noGrp="1"/>
          </p:cNvSpPr>
          <p:nvPr>
            <p:ph sz="half" idx="1"/>
          </p:nvPr>
        </p:nvSpPr>
        <p:spPr>
          <a:xfrm>
            <a:off x="1298493" y="2470022"/>
            <a:ext cx="4937760" cy="3280273"/>
          </a:xfrm>
        </p:spPr>
        <p:txBody>
          <a:bodyPr>
            <a:normAutofit/>
          </a:bodyPr>
          <a:lstStyle/>
          <a:p>
            <a:pPr marL="0" indent="0">
              <a:buNone/>
            </a:pPr>
            <a:r>
              <a:rPr lang="en-US" sz="3200" dirty="0">
                <a:latin typeface="+mj-lt"/>
              </a:rPr>
              <a:t>Any questions or comments please contact me at </a:t>
            </a:r>
            <a:r>
              <a:rPr lang="en-US" sz="3200" dirty="0">
                <a:solidFill>
                  <a:srgbClr val="0070C0"/>
                </a:solidFill>
                <a:hlinkClick r:id="rId2">
                  <a:extLst>
                    <a:ext uri="{A12FA001-AC4F-418D-AE19-62706E023703}">
                      <ahyp:hlinkClr xmlns:ahyp="http://schemas.microsoft.com/office/drawing/2018/hyperlinkcolor" val="tx"/>
                    </a:ext>
                  </a:extLst>
                </a:hlinkClick>
              </a:rPr>
              <a:t>acollins@hcwh.org</a:t>
            </a:r>
            <a:endParaRPr lang="en-US" sz="3200" dirty="0">
              <a:solidFill>
                <a:srgbClr val="0070C0"/>
              </a:solidFill>
            </a:endParaRPr>
          </a:p>
          <a:p>
            <a:pPr marL="0" indent="0">
              <a:buNone/>
            </a:pPr>
            <a:r>
              <a:rPr lang="en-US" sz="3200" dirty="0">
                <a:solidFill>
                  <a:srgbClr val="0070C0"/>
                </a:solidFill>
              </a:rPr>
              <a:t>     </a:t>
            </a:r>
            <a:r>
              <a:rPr lang="en-US" sz="3200" dirty="0"/>
              <a:t>@</a:t>
            </a:r>
            <a:r>
              <a:rPr lang="en-US" sz="3200" dirty="0" err="1"/>
              <a:t>DrAmy_Collins</a:t>
            </a:r>
            <a:endParaRPr lang="en-US" sz="3200" dirty="0"/>
          </a:p>
          <a:p>
            <a:pPr marL="0" indent="0">
              <a:buNone/>
            </a:pPr>
            <a:endParaRPr lang="en-US" sz="4400" dirty="0">
              <a:solidFill>
                <a:srgbClr val="0070C0"/>
              </a:solidFill>
            </a:endParaRPr>
          </a:p>
          <a:p>
            <a:pPr marL="0" indent="0">
              <a:buNone/>
            </a:pPr>
            <a:endParaRPr lang="en-US" sz="4400" dirty="0"/>
          </a:p>
        </p:txBody>
      </p:sp>
      <p:pic>
        <p:nvPicPr>
          <p:cNvPr id="7" name="Picture 6">
            <a:extLst>
              <a:ext uri="{FF2B5EF4-FFF2-40B4-BE49-F238E27FC236}">
                <a16:creationId xmlns:a16="http://schemas.microsoft.com/office/drawing/2014/main" id="{BC35542B-85C6-164F-BB2E-4717C94F0298}"/>
              </a:ext>
            </a:extLst>
          </p:cNvPr>
          <p:cNvPicPr>
            <a:picLocks noChangeAspect="1"/>
          </p:cNvPicPr>
          <p:nvPr/>
        </p:nvPicPr>
        <p:blipFill>
          <a:blip r:embed="rId3"/>
          <a:stretch>
            <a:fillRect/>
          </a:stretch>
        </p:blipFill>
        <p:spPr>
          <a:xfrm>
            <a:off x="1212816" y="3991387"/>
            <a:ext cx="518450" cy="543948"/>
          </a:xfrm>
          <a:prstGeom prst="rect">
            <a:avLst/>
          </a:prstGeom>
        </p:spPr>
      </p:pic>
      <p:sp>
        <p:nvSpPr>
          <p:cNvPr id="9" name="TextBox 8">
            <a:extLst>
              <a:ext uri="{FF2B5EF4-FFF2-40B4-BE49-F238E27FC236}">
                <a16:creationId xmlns:a16="http://schemas.microsoft.com/office/drawing/2014/main" id="{0A97FD53-8648-414A-845B-E239D8D59CF3}"/>
              </a:ext>
            </a:extLst>
          </p:cNvPr>
          <p:cNvSpPr txBox="1"/>
          <p:nvPr/>
        </p:nvSpPr>
        <p:spPr>
          <a:xfrm>
            <a:off x="1298492" y="5613991"/>
            <a:ext cx="305975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https://noharm.org</a:t>
            </a:r>
            <a:endParaRPr kumimoji="0" lang="en-US" sz="24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Content Placeholder 10">
            <a:extLst>
              <a:ext uri="{FF2B5EF4-FFF2-40B4-BE49-F238E27FC236}">
                <a16:creationId xmlns:a16="http://schemas.microsoft.com/office/drawing/2014/main" id="{4BB7D8CE-73C9-E448-A47E-3B5787DC8839}"/>
              </a:ext>
            </a:extLst>
          </p:cNvPr>
          <p:cNvPicPr>
            <a:picLocks noGrp="1" noChangeAspect="1"/>
          </p:cNvPicPr>
          <p:nvPr>
            <p:ph sz="half" idx="2"/>
          </p:nvPr>
        </p:nvPicPr>
        <p:blipFill>
          <a:blip r:embed="rId5"/>
          <a:stretch>
            <a:fillRect/>
          </a:stretch>
        </p:blipFill>
        <p:spPr>
          <a:xfrm>
            <a:off x="6020789" y="2285517"/>
            <a:ext cx="4465122" cy="34117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766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Shape 393"/>
          <p:cNvPicPr preferRelativeResize="0"/>
          <p:nvPr/>
        </p:nvPicPr>
        <p:blipFill rotWithShape="1">
          <a:blip r:embed="rId3">
            <a:alphaModFix/>
          </a:blip>
          <a:srcRect l="8438" t="2682" r="11041" b="2465"/>
          <a:stretch/>
        </p:blipFill>
        <p:spPr>
          <a:xfrm>
            <a:off x="4800464" y="1943870"/>
            <a:ext cx="7270417" cy="4128995"/>
          </a:xfrm>
          <a:prstGeom prst="rect">
            <a:avLst/>
          </a:prstGeom>
          <a:ln>
            <a:noFill/>
          </a:ln>
          <a:effectLst>
            <a:outerShdw blurRad="292100" dist="139700" dir="2700000" algn="tl" rotWithShape="0">
              <a:srgbClr val="333333">
                <a:alpha val="65000"/>
              </a:srgbClr>
            </a:outerShdw>
          </a:effectLst>
        </p:spPr>
      </p:pic>
      <p:sp>
        <p:nvSpPr>
          <p:cNvPr id="394" name="Shape 394"/>
          <p:cNvSpPr txBox="1"/>
          <p:nvPr/>
        </p:nvSpPr>
        <p:spPr>
          <a:xfrm>
            <a:off x="262232" y="1626398"/>
            <a:ext cx="1896673" cy="101566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49DDA"/>
                </a:solidFill>
                <a:effectLst/>
                <a:uLnTx/>
                <a:uFillTx/>
                <a:latin typeface="Helvetica Neue"/>
                <a:ea typeface="Helvetica Neue"/>
                <a:cs typeface="Helvetica Neue"/>
                <a:sym typeface="Helvetica Neue"/>
              </a:rPr>
              <a:t>1996</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5" name="Shape 395"/>
          <p:cNvSpPr txBox="1"/>
          <p:nvPr/>
        </p:nvSpPr>
        <p:spPr>
          <a:xfrm>
            <a:off x="368070" y="4526900"/>
            <a:ext cx="2537874" cy="101566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49DDA"/>
                </a:solidFill>
                <a:effectLst/>
                <a:uLnTx/>
                <a:uFillTx/>
                <a:latin typeface="Helvetica Neue"/>
                <a:ea typeface="Helvetica Neue"/>
                <a:cs typeface="Helvetica Neue"/>
                <a:sym typeface="Helvetica Neue"/>
              </a:rPr>
              <a:t>44,000</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6" name="Shape 396"/>
          <p:cNvSpPr txBox="1"/>
          <p:nvPr/>
        </p:nvSpPr>
        <p:spPr>
          <a:xfrm>
            <a:off x="262232" y="2567519"/>
            <a:ext cx="4441285" cy="17766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Helvetica Neue"/>
                <a:cs typeface="Helvetica Neue"/>
                <a:sym typeface="Helvetica Neue"/>
              </a:rPr>
              <a:t>Health Care Without Harm works to transform health care worldwide so that it reduces its environmental footprint, becomes a community anchor for sustainability and becomes a leader in the global movement for environmental health and justice</a:t>
            </a:r>
            <a:r>
              <a:rPr kumimoji="0" lang="en-US" sz="1800" b="0" i="0" u="none" strike="noStrike" kern="1200" cap="none" spc="0" normalizeH="0" baseline="0" noProof="0" dirty="0">
                <a:ln>
                  <a:noFill/>
                </a:ln>
                <a:solidFill>
                  <a:prstClr val="black"/>
                </a:solidFill>
                <a:effectLst/>
                <a:uLnTx/>
                <a:uFillTx/>
                <a:latin typeface="Helvetica Neue"/>
                <a:ea typeface="Helvetica Neue"/>
                <a:cs typeface="Helvetica Neue"/>
                <a:sym typeface="Helvetica Neue"/>
              </a:rPr>
              <a:t>.</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7" name="Shape 397"/>
          <p:cNvSpPr txBox="1"/>
          <p:nvPr/>
        </p:nvSpPr>
        <p:spPr>
          <a:xfrm>
            <a:off x="368070" y="5421279"/>
            <a:ext cx="4209067" cy="65376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Helvetica Neue"/>
                <a:cs typeface="Helvetica Neue"/>
                <a:sym typeface="Helvetica Neue"/>
              </a:rPr>
              <a:t>Our reach includes 44,000 hospitals and health centers in 72 countries worldwide</a:t>
            </a:r>
            <a:r>
              <a:rPr kumimoji="0" lang="en-US" sz="1800" b="0" i="0" u="none" strike="noStrike" kern="1200" cap="none" spc="0" normalizeH="0" baseline="0" noProof="0" dirty="0">
                <a:ln>
                  <a:noFill/>
                </a:ln>
                <a:solidFill>
                  <a:prstClr val="black"/>
                </a:solidFill>
                <a:effectLst/>
                <a:uLnTx/>
                <a:uFillTx/>
                <a:latin typeface="Helvetica Neue"/>
                <a:ea typeface="Helvetica Neue"/>
                <a:cs typeface="Helvetica Neue"/>
                <a:sym typeface="Helvetica Neue"/>
              </a:rPr>
              <a:t>.</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8" name="Shape 398"/>
          <p:cNvSpPr txBox="1">
            <a:spLocks noGrp="1"/>
          </p:cNvSpPr>
          <p:nvPr>
            <p:ph type="title"/>
          </p:nvPr>
        </p:nvSpPr>
        <p:spPr>
          <a:xfrm>
            <a:off x="1172308" y="365125"/>
            <a:ext cx="10181491" cy="78888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600"/>
              <a:buFont typeface="Avenir"/>
              <a:buNone/>
            </a:pPr>
            <a:r>
              <a:rPr lang="en-US" sz="3600" b="0" i="0" u="none" strike="noStrike" cap="none" dirty="0">
                <a:solidFill>
                  <a:schemeClr val="lt1"/>
                </a:solidFill>
                <a:latin typeface="Avenir"/>
                <a:ea typeface="Avenir"/>
                <a:cs typeface="Avenir"/>
                <a:sym typeface="Avenir"/>
              </a:rPr>
              <a:t>Health Care Without Harm</a:t>
            </a:r>
            <a:endParaRPr dirty="0"/>
          </a:p>
        </p:txBody>
      </p:sp>
      <p:pic>
        <p:nvPicPr>
          <p:cNvPr id="399" name="Shape 399"/>
          <p:cNvPicPr preferRelativeResize="0"/>
          <p:nvPr/>
        </p:nvPicPr>
        <p:blipFill rotWithShape="1">
          <a:blip r:embed="rId4">
            <a:alphaModFix/>
          </a:blip>
          <a:srcRect/>
          <a:stretch/>
        </p:blipFill>
        <p:spPr>
          <a:xfrm>
            <a:off x="4800464" y="1937976"/>
            <a:ext cx="3782885" cy="2914061"/>
          </a:xfrm>
          <a:prstGeom prst="rect">
            <a:avLst/>
          </a:prstGeom>
          <a:ln>
            <a:noFill/>
          </a:ln>
          <a:effectLst>
            <a:outerShdw blurRad="292100" dist="139700" dir="2700000" algn="tl" rotWithShape="0">
              <a:srgbClr val="333333">
                <a:alpha val="65000"/>
              </a:srgbClr>
            </a:outerShdw>
          </a:effectLst>
        </p:spPr>
      </p:pic>
      <p:pic>
        <p:nvPicPr>
          <p:cNvPr id="400" name="Shape 400"/>
          <p:cNvPicPr preferRelativeResize="0"/>
          <p:nvPr/>
        </p:nvPicPr>
        <p:blipFill rotWithShape="1">
          <a:blip r:embed="rId5">
            <a:alphaModFix/>
          </a:blip>
          <a:srcRect/>
          <a:stretch/>
        </p:blipFill>
        <p:spPr>
          <a:xfrm>
            <a:off x="9249153" y="2411652"/>
            <a:ext cx="2821728" cy="3661213"/>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8C6CE4BA-7AC1-4345-9DFA-9D03A91A45FC}"/>
              </a:ext>
            </a:extLst>
          </p:cNvPr>
          <p:cNvPicPr>
            <a:picLocks noChangeAspect="1"/>
          </p:cNvPicPr>
          <p:nvPr/>
        </p:nvPicPr>
        <p:blipFill>
          <a:blip r:embed="rId6"/>
          <a:stretch>
            <a:fillRect/>
          </a:stretch>
        </p:blipFill>
        <p:spPr>
          <a:xfrm>
            <a:off x="10474037" y="315407"/>
            <a:ext cx="985652" cy="888323"/>
          </a:xfrm>
          <a:prstGeom prst="rect">
            <a:avLst/>
          </a:prstGeom>
        </p:spPr>
      </p:pic>
      <p:sp>
        <p:nvSpPr>
          <p:cNvPr id="3" name="TextBox 2">
            <a:extLst>
              <a:ext uri="{FF2B5EF4-FFF2-40B4-BE49-F238E27FC236}">
                <a16:creationId xmlns:a16="http://schemas.microsoft.com/office/drawing/2014/main" id="{C1DF29FC-65B9-E947-8DF9-DA3B9EC29FBF}"/>
              </a:ext>
            </a:extLst>
          </p:cNvPr>
          <p:cNvSpPr txBox="1"/>
          <p:nvPr/>
        </p:nvSpPr>
        <p:spPr>
          <a:xfrm>
            <a:off x="4800464" y="6367347"/>
            <a:ext cx="201362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a:ea typeface="+mn-ea"/>
                <a:cs typeface="+mn-cs"/>
                <a:hlinkClick r:id="rId7">
                  <a:extLst>
                    <a:ext uri="{A12FA001-AC4F-418D-AE19-62706E023703}">
                      <ahyp:hlinkClr xmlns:ahyp="http://schemas.microsoft.com/office/drawing/2018/hyperlinkcolor" val="tx"/>
                    </a:ext>
                  </a:extLst>
                </a:hlinkClick>
              </a:rPr>
              <a:t>https://noharm.org</a:t>
            </a:r>
            <a:endParaRPr kumimoji="0" lang="en-US" sz="18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740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5364B-1AED-9B4A-85CF-010FB68E61C5}"/>
              </a:ext>
            </a:extLst>
          </p:cNvPr>
          <p:cNvSpPr>
            <a:spLocks noGrp="1"/>
          </p:cNvSpPr>
          <p:nvPr>
            <p:ph type="title"/>
          </p:nvPr>
        </p:nvSpPr>
        <p:spPr/>
        <p:txBody>
          <a:bodyPr>
            <a:normAutofit/>
          </a:bodyPr>
          <a:lstStyle/>
          <a:p>
            <a:r>
              <a:rPr lang="en-US" sz="3600" dirty="0"/>
              <a:t>Why focus on climate-smart health care? </a:t>
            </a:r>
          </a:p>
        </p:txBody>
      </p:sp>
      <p:sp>
        <p:nvSpPr>
          <p:cNvPr id="3" name="Content Placeholder 2">
            <a:extLst>
              <a:ext uri="{FF2B5EF4-FFF2-40B4-BE49-F238E27FC236}">
                <a16:creationId xmlns:a16="http://schemas.microsoft.com/office/drawing/2014/main" id="{61A9EDB5-97C9-8941-900E-F4229C86C40A}"/>
              </a:ext>
            </a:extLst>
          </p:cNvPr>
          <p:cNvSpPr>
            <a:spLocks noGrp="1"/>
          </p:cNvSpPr>
          <p:nvPr>
            <p:ph sz="half" idx="1"/>
          </p:nvPr>
        </p:nvSpPr>
        <p:spPr>
          <a:xfrm>
            <a:off x="1097279" y="1957754"/>
            <a:ext cx="4904935" cy="4067907"/>
          </a:xfrm>
        </p:spPr>
        <p:txBody>
          <a:bodyPr>
            <a:noAutofit/>
          </a:bodyPr>
          <a:lstStyle/>
          <a:p>
            <a:r>
              <a:rPr lang="en-US" sz="2400" dirty="0"/>
              <a:t>We are running out of time </a:t>
            </a:r>
          </a:p>
          <a:p>
            <a:r>
              <a:rPr lang="en-US" sz="2400" dirty="0"/>
              <a:t>Climate is a global health threat</a:t>
            </a:r>
          </a:p>
          <a:p>
            <a:r>
              <a:rPr lang="en-US" sz="2400" dirty="0"/>
              <a:t>The health care sector contributes to the climate crisis</a:t>
            </a:r>
          </a:p>
          <a:p>
            <a:r>
              <a:rPr lang="en-US" sz="2400" dirty="0"/>
              <a:t>Extreme weather events can impact health care delivery, access and supply chains</a:t>
            </a:r>
          </a:p>
          <a:p>
            <a:r>
              <a:rPr lang="en-US" sz="2400" dirty="0"/>
              <a:t>Health professionals can be powerful advocates for climate solutions </a:t>
            </a:r>
          </a:p>
        </p:txBody>
      </p:sp>
      <p:pic>
        <p:nvPicPr>
          <p:cNvPr id="8" name="Content Placeholder 7">
            <a:extLst>
              <a:ext uri="{FF2B5EF4-FFF2-40B4-BE49-F238E27FC236}">
                <a16:creationId xmlns:a16="http://schemas.microsoft.com/office/drawing/2014/main" id="{B5070B4B-4FE7-954A-AC02-EC131270EBB9}"/>
              </a:ext>
            </a:extLst>
          </p:cNvPr>
          <p:cNvPicPr>
            <a:picLocks noGrp="1" noChangeAspect="1"/>
          </p:cNvPicPr>
          <p:nvPr>
            <p:ph sz="half" idx="2"/>
          </p:nvPr>
        </p:nvPicPr>
        <p:blipFill>
          <a:blip r:embed="rId2"/>
          <a:stretch>
            <a:fillRect/>
          </a:stretch>
        </p:blipFill>
        <p:spPr>
          <a:xfrm>
            <a:off x="6396111" y="2603711"/>
            <a:ext cx="5185459" cy="22454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618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07FD-0585-FF42-9B2F-0980587A98F0}"/>
              </a:ext>
            </a:extLst>
          </p:cNvPr>
          <p:cNvSpPr>
            <a:spLocks noGrp="1"/>
          </p:cNvSpPr>
          <p:nvPr>
            <p:ph type="title"/>
          </p:nvPr>
        </p:nvSpPr>
        <p:spPr>
          <a:xfrm>
            <a:off x="1097280" y="286603"/>
            <a:ext cx="10058400" cy="1530474"/>
          </a:xfrm>
        </p:spPr>
        <p:txBody>
          <a:bodyPr>
            <a:normAutofit/>
          </a:bodyPr>
          <a:lstStyle/>
          <a:p>
            <a:r>
              <a:rPr lang="en-US" sz="4400" dirty="0"/>
              <a:t>Goals of the Paris Climate Agreement</a:t>
            </a:r>
          </a:p>
        </p:txBody>
      </p:sp>
      <p:sp>
        <p:nvSpPr>
          <p:cNvPr id="5" name="Content Placeholder 4">
            <a:extLst>
              <a:ext uri="{FF2B5EF4-FFF2-40B4-BE49-F238E27FC236}">
                <a16:creationId xmlns:a16="http://schemas.microsoft.com/office/drawing/2014/main" id="{68628C69-831B-ED46-8EE4-DD3830263331}"/>
              </a:ext>
            </a:extLst>
          </p:cNvPr>
          <p:cNvSpPr>
            <a:spLocks noGrp="1"/>
          </p:cNvSpPr>
          <p:nvPr>
            <p:ph sz="half" idx="1"/>
          </p:nvPr>
        </p:nvSpPr>
        <p:spPr>
          <a:xfrm>
            <a:off x="1097278" y="2051538"/>
            <a:ext cx="4260168" cy="3817556"/>
          </a:xfrm>
        </p:spPr>
        <p:txBody>
          <a:bodyPr>
            <a:noAutofit/>
          </a:bodyPr>
          <a:lstStyle/>
          <a:p>
            <a:pPr marL="457200" indent="-457200">
              <a:buFont typeface="+mj-lt"/>
              <a:buAutoNum type="arabicPeriod"/>
            </a:pPr>
            <a:r>
              <a:rPr lang="en-US" sz="2400" dirty="0"/>
              <a:t>Limit the average global temperature rise to well below 2°C above preindustrial levels and pursue efforts to limit this increase to 1.5°C*</a:t>
            </a:r>
          </a:p>
          <a:p>
            <a:pPr marL="457200" indent="-457200">
              <a:buFont typeface="+mj-lt"/>
              <a:buAutoNum type="arabicPeriod"/>
            </a:pPr>
            <a:r>
              <a:rPr lang="en-US" sz="2400" dirty="0"/>
              <a:t>Increase the ability to adapt to the adverse effects of climate change and enhance resilience</a:t>
            </a:r>
          </a:p>
          <a:p>
            <a:pPr marL="457200" indent="-457200">
              <a:buFont typeface="+mj-lt"/>
              <a:buAutoNum type="arabicPeriod"/>
            </a:pPr>
            <a:r>
              <a:rPr lang="en-US" sz="2400" dirty="0"/>
              <a:t>Align financial flows with these goals</a:t>
            </a:r>
          </a:p>
        </p:txBody>
      </p:sp>
      <p:pic>
        <p:nvPicPr>
          <p:cNvPr id="9" name="Content Placeholder 8">
            <a:extLst>
              <a:ext uri="{FF2B5EF4-FFF2-40B4-BE49-F238E27FC236}">
                <a16:creationId xmlns:a16="http://schemas.microsoft.com/office/drawing/2014/main" id="{96EC21BF-CAD1-C64E-B38A-9FB8E2D2D7F5}"/>
              </a:ext>
            </a:extLst>
          </p:cNvPr>
          <p:cNvPicPr>
            <a:picLocks noGrp="1" noChangeAspect="1"/>
          </p:cNvPicPr>
          <p:nvPr>
            <p:ph sz="half" idx="2"/>
          </p:nvPr>
        </p:nvPicPr>
        <p:blipFill>
          <a:blip r:embed="rId2"/>
          <a:stretch>
            <a:fillRect/>
          </a:stretch>
        </p:blipFill>
        <p:spPr>
          <a:xfrm>
            <a:off x="6035038" y="2230244"/>
            <a:ext cx="4937125" cy="275861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5C90E52-0DB0-CC42-9A09-7565B8BF5B7F}"/>
              </a:ext>
            </a:extLst>
          </p:cNvPr>
          <p:cNvSpPr txBox="1"/>
          <p:nvPr/>
        </p:nvSpPr>
        <p:spPr>
          <a:xfrm>
            <a:off x="624468" y="6378498"/>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B889BB21-71CD-0949-BE6B-E5744F4C2091}"/>
              </a:ext>
            </a:extLst>
          </p:cNvPr>
          <p:cNvSpPr txBox="1"/>
          <p:nvPr/>
        </p:nvSpPr>
        <p:spPr>
          <a:xfrm>
            <a:off x="6035038" y="5121422"/>
            <a:ext cx="4948913" cy="4231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70C0"/>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https://sustainability.yale.edu/explainers/yale-experts-explain-paris-climate-agreement</a:t>
            </a:r>
            <a:endParaRPr kumimoji="0" lang="en-US" sz="105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4D4DF9BD-8825-0F43-8C31-F5FFFD0AF042}"/>
              </a:ext>
            </a:extLst>
          </p:cNvPr>
          <p:cNvSpPr txBox="1"/>
          <p:nvPr/>
        </p:nvSpPr>
        <p:spPr>
          <a:xfrm>
            <a:off x="1795345" y="6378498"/>
            <a:ext cx="86622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 to halve greenhouse gas emissions by 2030 and achieve net-zero emissions by 2050</a:t>
            </a:r>
          </a:p>
        </p:txBody>
      </p:sp>
    </p:spTree>
    <p:extLst>
      <p:ext uri="{BB962C8B-B14F-4D97-AF65-F5344CB8AC3E}">
        <p14:creationId xmlns:p14="http://schemas.microsoft.com/office/powerpoint/2010/main" val="52620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7802-D0FD-7D42-9F0B-F274FDD924AD}"/>
              </a:ext>
            </a:extLst>
          </p:cNvPr>
          <p:cNvSpPr>
            <a:spLocks noGrp="1"/>
          </p:cNvSpPr>
          <p:nvPr>
            <p:ph type="title"/>
          </p:nvPr>
        </p:nvSpPr>
        <p:spPr/>
        <p:txBody>
          <a:bodyPr>
            <a:normAutofit/>
          </a:bodyPr>
          <a:lstStyle/>
          <a:p>
            <a:r>
              <a:rPr lang="en-US" sz="4000" dirty="0"/>
              <a:t>We are at a crossroads: it is now or never if we want to limit global warming to 1.5°C </a:t>
            </a:r>
          </a:p>
        </p:txBody>
      </p:sp>
      <p:pic>
        <p:nvPicPr>
          <p:cNvPr id="14" name="Content Placeholder 13">
            <a:extLst>
              <a:ext uri="{FF2B5EF4-FFF2-40B4-BE49-F238E27FC236}">
                <a16:creationId xmlns:a16="http://schemas.microsoft.com/office/drawing/2014/main" id="{ADBAD659-FE1B-B543-97C4-B2689DFD014D}"/>
              </a:ext>
            </a:extLst>
          </p:cNvPr>
          <p:cNvPicPr>
            <a:picLocks noGrp="1" noChangeAspect="1"/>
          </p:cNvPicPr>
          <p:nvPr>
            <p:ph sz="half" idx="1"/>
          </p:nvPr>
        </p:nvPicPr>
        <p:blipFill>
          <a:blip r:embed="rId3"/>
          <a:stretch>
            <a:fillRect/>
          </a:stretch>
        </p:blipFill>
        <p:spPr>
          <a:xfrm>
            <a:off x="1880212" y="1869412"/>
            <a:ext cx="3161238" cy="4114699"/>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7D283F6D-B027-C446-A260-E98A1797CF00}"/>
              </a:ext>
            </a:extLst>
          </p:cNvPr>
          <p:cNvSpPr>
            <a:spLocks noGrp="1"/>
          </p:cNvSpPr>
          <p:nvPr>
            <p:ph sz="half" idx="2"/>
          </p:nvPr>
        </p:nvSpPr>
        <p:spPr>
          <a:xfrm>
            <a:off x="5824381" y="1737360"/>
            <a:ext cx="4937760" cy="4131628"/>
          </a:xfrm>
        </p:spPr>
        <p:txBody>
          <a:bodyPr>
            <a:normAutofit/>
          </a:bodyPr>
          <a:lstStyle/>
          <a:p>
            <a:pPr marL="0" indent="0">
              <a:buNone/>
            </a:pPr>
            <a:endParaRPr lang="en-US" dirty="0"/>
          </a:p>
          <a:p>
            <a:r>
              <a:rPr lang="en-US" sz="2400" dirty="0"/>
              <a:t>“Without immediate and deep emissions reductions across </a:t>
            </a:r>
            <a:r>
              <a:rPr lang="en-US" sz="2400" b="1" dirty="0"/>
              <a:t>all sectors</a:t>
            </a:r>
            <a:r>
              <a:rPr lang="en-US" sz="2400" dirty="0"/>
              <a:t>, it will be impossible</a:t>
            </a:r>
            <a:r>
              <a:rPr lang="en-US" sz="1200" dirty="0"/>
              <a:t>.”(IPCC Working Group III Co-Chair Jim </a:t>
            </a:r>
            <a:r>
              <a:rPr lang="en-US" sz="1200" dirty="0" err="1"/>
              <a:t>Skea</a:t>
            </a:r>
            <a:r>
              <a:rPr lang="en-US" sz="1200" dirty="0"/>
              <a:t>)</a:t>
            </a:r>
          </a:p>
          <a:p>
            <a:r>
              <a:rPr lang="en-US" sz="2400" b="1" dirty="0"/>
              <a:t>“We have the tools and know-how required to limit warming.”</a:t>
            </a:r>
            <a:r>
              <a:rPr lang="en-US" sz="1200" b="1" dirty="0"/>
              <a:t>(</a:t>
            </a:r>
            <a:r>
              <a:rPr lang="en-US" sz="1200" dirty="0"/>
              <a:t>IPCC Chair </a:t>
            </a:r>
            <a:r>
              <a:rPr lang="en-US" sz="1200" dirty="0" err="1"/>
              <a:t>Hoesung</a:t>
            </a:r>
            <a:r>
              <a:rPr lang="en-US" sz="1200" dirty="0"/>
              <a:t> Lee)</a:t>
            </a:r>
          </a:p>
          <a:p>
            <a:r>
              <a:rPr lang="en-US" sz="2400" b="1" dirty="0"/>
              <a:t>We have options in all sectors to at least halve emissions by 2030</a:t>
            </a:r>
          </a:p>
          <a:p>
            <a:pPr marL="0" indent="0">
              <a:buNone/>
            </a:pPr>
            <a:endParaRPr lang="en-US" dirty="0"/>
          </a:p>
        </p:txBody>
      </p:sp>
      <p:sp>
        <p:nvSpPr>
          <p:cNvPr id="5" name="TextBox 4">
            <a:extLst>
              <a:ext uri="{FF2B5EF4-FFF2-40B4-BE49-F238E27FC236}">
                <a16:creationId xmlns:a16="http://schemas.microsoft.com/office/drawing/2014/main" id="{9BB223E2-922E-BD4A-91DA-B17DADF2DF1D}"/>
              </a:ext>
            </a:extLst>
          </p:cNvPr>
          <p:cNvSpPr txBox="1"/>
          <p:nvPr/>
        </p:nvSpPr>
        <p:spPr>
          <a:xfrm>
            <a:off x="6076948" y="5778736"/>
            <a:ext cx="5078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https://www.ipcc.ch/2022/04/04/ipcc-ar6-wgiii-pressrelease/</a:t>
            </a:r>
            <a:endParaRPr kumimoji="0" lang="en-US" sz="14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5F0F36D-651D-8A4A-A31B-C7B28BDF7CBC}"/>
              </a:ext>
            </a:extLst>
          </p:cNvPr>
          <p:cNvSpPr txBox="1"/>
          <p:nvPr/>
        </p:nvSpPr>
        <p:spPr>
          <a:xfrm>
            <a:off x="6898145" y="539783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47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1238B65-7149-5C4A-99BC-B35A540C7C92}"/>
              </a:ext>
            </a:extLst>
          </p:cNvPr>
          <p:cNvSpPr>
            <a:spLocks noGrp="1"/>
          </p:cNvSpPr>
          <p:nvPr>
            <p:ph type="title"/>
          </p:nvPr>
        </p:nvSpPr>
        <p:spPr/>
        <p:txBody>
          <a:bodyPr/>
          <a:lstStyle/>
          <a:p>
            <a:r>
              <a:rPr lang="en-US" dirty="0"/>
              <a:t>A final warning</a:t>
            </a:r>
          </a:p>
        </p:txBody>
      </p:sp>
      <p:sp>
        <p:nvSpPr>
          <p:cNvPr id="3" name="Content Placeholder 2">
            <a:extLst>
              <a:ext uri="{FF2B5EF4-FFF2-40B4-BE49-F238E27FC236}">
                <a16:creationId xmlns:a16="http://schemas.microsoft.com/office/drawing/2014/main" id="{419D7403-B44F-4E48-90BF-575E06BAE859}"/>
              </a:ext>
            </a:extLst>
          </p:cNvPr>
          <p:cNvSpPr>
            <a:spLocks noGrp="1"/>
          </p:cNvSpPr>
          <p:nvPr>
            <p:ph sz="half" idx="1"/>
          </p:nvPr>
        </p:nvSpPr>
        <p:spPr>
          <a:xfrm>
            <a:off x="1097280" y="2271712"/>
            <a:ext cx="5197403" cy="4687887"/>
          </a:xfrm>
        </p:spPr>
        <p:txBody>
          <a:bodyPr>
            <a:normAutofit/>
          </a:bodyPr>
          <a:lstStyle/>
          <a:p>
            <a:pPr marL="0" indent="0">
              <a:buNone/>
            </a:pPr>
            <a:r>
              <a:rPr lang="en-US" sz="2800" dirty="0">
                <a:latin typeface="Calibri" panose="020F0502020204030204" pitchFamily="34" charset="0"/>
                <a:cs typeface="Calibri" panose="020F0502020204030204" pitchFamily="34" charset="0"/>
              </a:rPr>
              <a:t>“This report is a clarion call to massively fast-track climate efforts by every country and </a:t>
            </a:r>
            <a:r>
              <a:rPr lang="en-US" sz="2800" b="1" dirty="0">
                <a:latin typeface="Calibri" panose="020F0502020204030204" pitchFamily="34" charset="0"/>
                <a:cs typeface="Calibri" panose="020F0502020204030204" pitchFamily="34" charset="0"/>
              </a:rPr>
              <a:t>every sector </a:t>
            </a:r>
            <a:r>
              <a:rPr lang="en-US" sz="2800" dirty="0">
                <a:latin typeface="Calibri" panose="020F0502020204030204" pitchFamily="34" charset="0"/>
                <a:cs typeface="Calibri" panose="020F0502020204030204" pitchFamily="34" charset="0"/>
              </a:rPr>
              <a:t>and on every timeframe. Our world needs climate action on all fronts: everything, everywhere, all at once.” -</a:t>
            </a:r>
            <a:r>
              <a:rPr lang="en-US" dirty="0"/>
              <a:t>António Guterres, UN Secretary General</a:t>
            </a:r>
            <a:endParaRPr lang="en-US" sz="2800" dirty="0">
              <a:latin typeface="Calibri" panose="020F0502020204030204" pitchFamily="34" charset="0"/>
              <a:cs typeface="Calibri" panose="020F0502020204030204" pitchFamily="34" charset="0"/>
            </a:endParaRPr>
          </a:p>
          <a:p>
            <a:pPr marL="0" indent="0">
              <a:buNone/>
            </a:pPr>
            <a:endParaRPr lang="en-US" sz="2800" dirty="0">
              <a:latin typeface="Calibri" panose="020F0502020204030204" pitchFamily="34" charset="0"/>
              <a:cs typeface="Calibri" panose="020F0502020204030204" pitchFamily="34" charset="0"/>
            </a:endParaRPr>
          </a:p>
        </p:txBody>
      </p:sp>
      <p:pic>
        <p:nvPicPr>
          <p:cNvPr id="8" name="Content Placeholder 7">
            <a:extLst>
              <a:ext uri="{FF2B5EF4-FFF2-40B4-BE49-F238E27FC236}">
                <a16:creationId xmlns:a16="http://schemas.microsoft.com/office/drawing/2014/main" id="{C739DB6F-1555-934C-B69C-B576A7A7A649}"/>
              </a:ext>
            </a:extLst>
          </p:cNvPr>
          <p:cNvPicPr>
            <a:picLocks noGrp="1" noChangeAspect="1"/>
          </p:cNvPicPr>
          <p:nvPr>
            <p:ph sz="half" idx="2"/>
          </p:nvPr>
        </p:nvPicPr>
        <p:blipFill>
          <a:blip r:embed="rId2"/>
          <a:stretch>
            <a:fillRect/>
          </a:stretch>
        </p:blipFill>
        <p:spPr>
          <a:xfrm>
            <a:off x="6640158" y="2111373"/>
            <a:ext cx="3661129" cy="360362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5CBEEE8C-1363-D44C-88D1-E227A60DDDB0}"/>
              </a:ext>
            </a:extLst>
          </p:cNvPr>
          <p:cNvSpPr txBox="1"/>
          <p:nvPr/>
        </p:nvSpPr>
        <p:spPr>
          <a:xfrm>
            <a:off x="961814" y="5972353"/>
            <a:ext cx="7320017"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https://www.theguardian.com/environment/2023/mar/20/ipcc-climate-crisis-report-delivers-final-warning-on-15c</a:t>
            </a:r>
            <a:endParaRPr kumimoji="0" lang="en-US" sz="12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821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907-3F3D-4C42-A89C-BCF43F801AD5}"/>
              </a:ext>
            </a:extLst>
          </p:cNvPr>
          <p:cNvSpPr>
            <a:spLocks noGrp="1"/>
          </p:cNvSpPr>
          <p:nvPr>
            <p:ph type="title"/>
          </p:nvPr>
        </p:nvSpPr>
        <p:spPr>
          <a:xfrm>
            <a:off x="1034321" y="1083733"/>
            <a:ext cx="10864030" cy="1557867"/>
          </a:xfrm>
        </p:spPr>
        <p:txBody>
          <a:bodyPr>
            <a:normAutofit/>
          </a:bodyPr>
          <a:lstStyle/>
          <a:p>
            <a:r>
              <a:rPr lang="en-US" sz="3200" dirty="0"/>
              <a:t>US health care leaves a large climate footprint</a:t>
            </a:r>
            <a:br>
              <a:rPr lang="en-US" sz="3100" dirty="0"/>
            </a:br>
            <a:br>
              <a:rPr lang="en-US" sz="3200" dirty="0"/>
            </a:br>
            <a:endParaRPr lang="en-US" sz="3200" dirty="0"/>
          </a:p>
        </p:txBody>
      </p:sp>
      <p:pic>
        <p:nvPicPr>
          <p:cNvPr id="10" name="Content Placeholder 9">
            <a:extLst>
              <a:ext uri="{FF2B5EF4-FFF2-40B4-BE49-F238E27FC236}">
                <a16:creationId xmlns:a16="http://schemas.microsoft.com/office/drawing/2014/main" id="{D3147A74-4C81-024A-9FBD-0A9E5F2EF75C}"/>
              </a:ext>
            </a:extLst>
          </p:cNvPr>
          <p:cNvPicPr>
            <a:picLocks noGrp="1" noChangeAspect="1"/>
          </p:cNvPicPr>
          <p:nvPr>
            <p:ph sz="half" idx="2"/>
          </p:nvPr>
        </p:nvPicPr>
        <p:blipFill>
          <a:blip r:embed="rId2"/>
          <a:stretch>
            <a:fillRect/>
          </a:stretch>
        </p:blipFill>
        <p:spPr>
          <a:xfrm>
            <a:off x="7131623" y="1846263"/>
            <a:ext cx="3110354" cy="4022725"/>
          </a:xfrm>
          <a:prstGeom prst="rect">
            <a:avLst/>
          </a:prstGeom>
          <a:ln>
            <a:noFill/>
          </a:ln>
          <a:effectLst>
            <a:outerShdw blurRad="292100" dist="139700" dir="2700000" algn="tl" rotWithShape="0">
              <a:srgbClr val="333333">
                <a:alpha val="65000"/>
              </a:srgbClr>
            </a:outerShdw>
          </a:effectLst>
        </p:spPr>
      </p:pic>
      <p:sp>
        <p:nvSpPr>
          <p:cNvPr id="8" name="Content Placeholder 7">
            <a:extLst>
              <a:ext uri="{FF2B5EF4-FFF2-40B4-BE49-F238E27FC236}">
                <a16:creationId xmlns:a16="http://schemas.microsoft.com/office/drawing/2014/main" id="{8296C9CD-EEBA-CB42-97BF-8AC7B85BCE96}"/>
              </a:ext>
            </a:extLst>
          </p:cNvPr>
          <p:cNvSpPr>
            <a:spLocks noGrp="1"/>
          </p:cNvSpPr>
          <p:nvPr>
            <p:ph sz="half" idx="1"/>
          </p:nvPr>
        </p:nvSpPr>
        <p:spPr>
          <a:xfrm>
            <a:off x="1153803" y="1846263"/>
            <a:ext cx="5571151" cy="4359665"/>
          </a:xfrm>
        </p:spPr>
        <p:txBody>
          <a:bodyPr>
            <a:noAutofit/>
          </a:bodyPr>
          <a:lstStyle/>
          <a:p>
            <a:r>
              <a:rPr lang="en-US" sz="2400" dirty="0"/>
              <a:t>The health care sector is responsible for 8.5% of  U.S greenhouse gas emissions </a:t>
            </a:r>
          </a:p>
          <a:p>
            <a:r>
              <a:rPr lang="en-US" sz="2400" dirty="0"/>
              <a:t>Are the highest health care emissions  per capita in the world*</a:t>
            </a:r>
          </a:p>
          <a:p>
            <a:r>
              <a:rPr lang="en-US" sz="2400" dirty="0"/>
              <a:t>Emissions rose 6% from 2012-2018</a:t>
            </a:r>
          </a:p>
          <a:p>
            <a:r>
              <a:rPr lang="en-US" sz="2400" dirty="0"/>
              <a:t>Resulted in the loss of 388,000 disability-adjusted life-years in 2018</a:t>
            </a:r>
          </a:p>
          <a:p>
            <a:r>
              <a:rPr lang="en-US" sz="2400" dirty="0"/>
              <a:t>82% of health care emissions are Scope 3,  including the </a:t>
            </a:r>
            <a:r>
              <a:rPr lang="en-US" sz="2400" dirty="0">
                <a:solidFill>
                  <a:srgbClr val="0070C0"/>
                </a:solidFill>
              </a:rPr>
              <a:t>supply chain </a:t>
            </a:r>
            <a:r>
              <a:rPr lang="en-US" sz="2400" dirty="0"/>
              <a:t>– food, pharmaceuticals, chemicals, medical devices, and supplies</a:t>
            </a:r>
          </a:p>
        </p:txBody>
      </p:sp>
      <p:sp>
        <p:nvSpPr>
          <p:cNvPr id="6" name="TextBox 5">
            <a:extLst>
              <a:ext uri="{FF2B5EF4-FFF2-40B4-BE49-F238E27FC236}">
                <a16:creationId xmlns:a16="http://schemas.microsoft.com/office/drawing/2014/main" id="{4FDE8B9A-1CAD-F844-8120-A00309BBA157}"/>
              </a:ext>
            </a:extLst>
          </p:cNvPr>
          <p:cNvSpPr txBox="1"/>
          <p:nvPr/>
        </p:nvSpPr>
        <p:spPr>
          <a:xfrm>
            <a:off x="1664110" y="5687122"/>
            <a:ext cx="338997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A6011498-00E6-534D-B749-675BABE9599A}"/>
              </a:ext>
            </a:extLst>
          </p:cNvPr>
          <p:cNvSpPr txBox="1"/>
          <p:nvPr/>
        </p:nvSpPr>
        <p:spPr>
          <a:xfrm>
            <a:off x="595768" y="6415790"/>
            <a:ext cx="113025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U.S. is the 1</a:t>
            </a:r>
            <a:r>
              <a:rPr kumimoji="0" lang="en-US" sz="1800" b="0" i="0" u="none" strike="noStrike" kern="1200" cap="none" spc="0" normalizeH="0" baseline="30000" noProof="0" dirty="0">
                <a:ln>
                  <a:noFill/>
                </a:ln>
                <a:solidFill>
                  <a:prstClr val="black"/>
                </a:solidFill>
                <a:effectLst/>
                <a:uLnTx/>
                <a:uFillTx/>
                <a:latin typeface="Calibri"/>
                <a:ea typeface="+mn-ea"/>
                <a:cs typeface="+mn-cs"/>
              </a:rPr>
              <a:t>st</a:t>
            </a:r>
            <a:r>
              <a:rPr kumimoji="0" lang="en-US" sz="1800" b="0" i="0" u="none" strike="noStrike" kern="1200" cap="none" spc="0" normalizeH="0" baseline="0" noProof="0" dirty="0">
                <a:ln>
                  <a:noFill/>
                </a:ln>
                <a:solidFill>
                  <a:prstClr val="black"/>
                </a:solidFill>
                <a:effectLst/>
                <a:uLnTx/>
                <a:uFillTx/>
                <a:latin typeface="Calibri"/>
                <a:ea typeface="+mn-ea"/>
                <a:cs typeface="+mn-cs"/>
              </a:rPr>
              <a:t> in terms of health care sector GHG emissions accounting for 27% of the global health care footprint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7CB11CF3-9F26-A849-ACAC-8B0BECA635D3}"/>
              </a:ext>
            </a:extLst>
          </p:cNvPr>
          <p:cNvSpPr txBox="1"/>
          <p:nvPr/>
        </p:nvSpPr>
        <p:spPr>
          <a:xfrm>
            <a:off x="6844436" y="5942334"/>
            <a:ext cx="38371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Calibri"/>
                <a:ea typeface="+mn-ea"/>
                <a:cs typeface="+mn-cs"/>
              </a:rPr>
              <a:t>Eckleman</a:t>
            </a:r>
            <a:r>
              <a:rPr kumimoji="0" lang="en-US" sz="1000" b="0" i="0" u="none" strike="noStrike" kern="1200" cap="none" spc="0" normalizeH="0" baseline="0" noProof="0" dirty="0">
                <a:ln>
                  <a:noFill/>
                </a:ln>
                <a:solidFill>
                  <a:prstClr val="black"/>
                </a:solidFill>
                <a:effectLst/>
                <a:uLnTx/>
                <a:uFillTx/>
                <a:latin typeface="Calibri"/>
                <a:ea typeface="+mn-ea"/>
                <a:cs typeface="+mn-cs"/>
              </a:rPr>
              <a:t> M., Sherman J. </a:t>
            </a:r>
            <a:r>
              <a:rPr kumimoji="0" lang="en-US" sz="1000" b="0" i="0" u="none" strike="noStrike" kern="1200" cap="none" spc="0" normalizeH="0" baseline="0" noProof="0" dirty="0" err="1">
                <a:ln>
                  <a:noFill/>
                </a:ln>
                <a:solidFill>
                  <a:prstClr val="black"/>
                </a:solidFill>
                <a:effectLst/>
                <a:uLnTx/>
                <a:uFillTx/>
                <a:latin typeface="Calibri"/>
                <a:ea typeface="+mn-ea"/>
                <a:cs typeface="+mn-cs"/>
              </a:rPr>
              <a:t>et.al</a:t>
            </a:r>
            <a:r>
              <a:rPr kumimoji="0" lang="en-US" sz="1000" b="0" i="0" u="none" strike="noStrike" kern="1200" cap="none" spc="0" normalizeH="0" baseline="0" noProof="0" dirty="0">
                <a:ln>
                  <a:noFill/>
                </a:ln>
                <a:solidFill>
                  <a:prstClr val="black"/>
                </a:solidFill>
                <a:effectLst/>
                <a:uLnTx/>
                <a:uFillTx/>
                <a:latin typeface="Calibri"/>
                <a:ea typeface="+mn-ea"/>
                <a:cs typeface="+mn-cs"/>
              </a:rPr>
              <a:t>. Health Care Pollution And Public Health Damage in the United States : An Update Health Affairs 2020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6788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5"/>
        <p:cNvGrpSpPr/>
        <p:nvPr/>
      </p:nvGrpSpPr>
      <p:grpSpPr>
        <a:xfrm>
          <a:off x="0" y="0"/>
          <a:ext cx="0" cy="0"/>
          <a:chOff x="0" y="0"/>
          <a:chExt cx="0" cy="0"/>
        </a:xfrm>
      </p:grpSpPr>
      <p:sp>
        <p:nvSpPr>
          <p:cNvPr id="276" name="Google Shape;276;p44"/>
          <p:cNvSpPr/>
          <p:nvPr/>
        </p:nvSpPr>
        <p:spPr>
          <a:xfrm>
            <a:off x="2571505" y="617833"/>
            <a:ext cx="2876904" cy="1823040"/>
          </a:xfrm>
          <a:prstGeom prst="cloud">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7" name="Google Shape;277;p44"/>
          <p:cNvSpPr txBox="1"/>
          <p:nvPr/>
        </p:nvSpPr>
        <p:spPr>
          <a:xfrm>
            <a:off x="2879683" y="984738"/>
            <a:ext cx="2164457" cy="68650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Energy use for heating, cooling, lighting, ventilation, equipment, computers, water heating, refrigeration &amp; more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8" name="Google Shape;278;p44"/>
          <p:cNvSpPr/>
          <p:nvPr/>
        </p:nvSpPr>
        <p:spPr>
          <a:xfrm>
            <a:off x="9038113" y="4346016"/>
            <a:ext cx="1297188" cy="962388"/>
          </a:xfrm>
          <a:prstGeom prst="cloud">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9" name="Google Shape;279;p44"/>
          <p:cNvSpPr txBox="1"/>
          <p:nvPr/>
        </p:nvSpPr>
        <p:spPr>
          <a:xfrm>
            <a:off x="9038113" y="4491178"/>
            <a:ext cx="1297200" cy="5823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Employee and patient commutes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0" name="Google Shape;280;p44"/>
          <p:cNvSpPr/>
          <p:nvPr/>
        </p:nvSpPr>
        <p:spPr>
          <a:xfrm>
            <a:off x="7080562" y="3491915"/>
            <a:ext cx="1896751" cy="1075315"/>
          </a:xfrm>
          <a:prstGeom prst="cloud">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1" name="Google Shape;281;p44"/>
          <p:cNvSpPr txBox="1"/>
          <p:nvPr/>
        </p:nvSpPr>
        <p:spPr>
          <a:xfrm>
            <a:off x="7191687" y="3689098"/>
            <a:ext cx="1692001" cy="55895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Meat production, food transport and waste disposal</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2" name="Google Shape;282;p44"/>
          <p:cNvSpPr/>
          <p:nvPr/>
        </p:nvSpPr>
        <p:spPr>
          <a:xfrm>
            <a:off x="7053063" y="1607642"/>
            <a:ext cx="1297188" cy="891747"/>
          </a:xfrm>
          <a:prstGeom prst="cloud">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3" name="Google Shape;283;p44"/>
          <p:cNvSpPr txBox="1"/>
          <p:nvPr/>
        </p:nvSpPr>
        <p:spPr>
          <a:xfrm>
            <a:off x="7133550" y="1671243"/>
            <a:ext cx="1078077" cy="76963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OR, waste anesthetic gases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4" name="Google Shape;284;p44"/>
          <p:cNvSpPr/>
          <p:nvPr/>
        </p:nvSpPr>
        <p:spPr>
          <a:xfrm>
            <a:off x="760988" y="5328527"/>
            <a:ext cx="1820124" cy="1112832"/>
          </a:xfrm>
          <a:prstGeom prst="cloud">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5" name="Google Shape;285;p44"/>
          <p:cNvSpPr txBox="1"/>
          <p:nvPr/>
        </p:nvSpPr>
        <p:spPr>
          <a:xfrm>
            <a:off x="923150" y="5416062"/>
            <a:ext cx="1495800" cy="65086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Supply chain – pharmaceuticals food, supplies and devices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6" name="Google Shape;286;p44"/>
          <p:cNvSpPr/>
          <p:nvPr/>
        </p:nvSpPr>
        <p:spPr>
          <a:xfrm>
            <a:off x="3693962" y="3936033"/>
            <a:ext cx="1336274" cy="904037"/>
          </a:xfrm>
          <a:prstGeom prst="cloud">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7" name="Google Shape;287;p44"/>
          <p:cNvSpPr txBox="1"/>
          <p:nvPr/>
        </p:nvSpPr>
        <p:spPr>
          <a:xfrm>
            <a:off x="3693962" y="4128656"/>
            <a:ext cx="1202059" cy="43857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Fleet vehicles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8" name="Google Shape;288;p44"/>
          <p:cNvSpPr/>
          <p:nvPr/>
        </p:nvSpPr>
        <p:spPr>
          <a:xfrm>
            <a:off x="658724" y="3359670"/>
            <a:ext cx="1820124" cy="1112832"/>
          </a:xfrm>
          <a:prstGeom prst="cloud">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9" name="Google Shape;289;p44"/>
          <p:cNvSpPr txBox="1"/>
          <p:nvPr/>
        </p:nvSpPr>
        <p:spPr>
          <a:xfrm>
            <a:off x="822662" y="3557051"/>
            <a:ext cx="1492248" cy="8310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Waste transport, treatment &amp; disposal</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0" name="Google Shape;290;p44"/>
          <p:cNvSpPr txBox="1">
            <a:spLocks noGrp="1"/>
          </p:cNvSpPr>
          <p:nvPr>
            <p:ph type="title"/>
          </p:nvPr>
        </p:nvSpPr>
        <p:spPr>
          <a:xfrm>
            <a:off x="6141720" y="17463"/>
            <a:ext cx="5882640" cy="1484188"/>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3700"/>
              <a:buFont typeface="Arial"/>
              <a:buNone/>
            </a:pPr>
            <a:r>
              <a:rPr lang="en-US" sz="3700" b="1" i="0" u="none" strike="noStrike" cap="none">
                <a:solidFill>
                  <a:schemeClr val="lt1"/>
                </a:solidFill>
                <a:effectLst>
                  <a:outerShdw blurRad="38100" dist="38100" dir="2700000" algn="tl">
                    <a:srgbClr val="000000">
                      <a:alpha val="43137"/>
                    </a:srgbClr>
                  </a:outerShdw>
                </a:effectLst>
                <a:latin typeface="Arial"/>
                <a:ea typeface="Arial"/>
                <a:cs typeface="Arial"/>
                <a:sym typeface="Arial"/>
              </a:rPr>
              <a:t>Health care contributes to climate change</a:t>
            </a:r>
            <a:endParaRPr sz="1400" b="1" i="0" u="none" strike="noStrike" cap="none">
              <a:solidFill>
                <a:schemeClr val="lt1"/>
              </a:solidFill>
              <a:effectLst>
                <a:outerShdw blurRad="38100" dist="38100" dir="2700000" algn="tl">
                  <a:srgbClr val="000000">
                    <a:alpha val="43137"/>
                  </a:srgbClr>
                </a:outerShdw>
              </a:effectLst>
              <a:latin typeface="Arial"/>
              <a:ea typeface="Arial"/>
              <a:cs typeface="Arial"/>
              <a:sym typeface="Arial"/>
            </a:endParaRPr>
          </a:p>
        </p:txBody>
      </p:sp>
      <p:sp>
        <p:nvSpPr>
          <p:cNvPr id="291" name="Google Shape;291;p44"/>
          <p:cNvSpPr txBox="1"/>
          <p:nvPr/>
        </p:nvSpPr>
        <p:spPr>
          <a:xfrm>
            <a:off x="8022264" y="1318992"/>
            <a:ext cx="3898202" cy="871394"/>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8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rial"/>
                <a:cs typeface="Arial"/>
                <a:sym typeface="Arial"/>
              </a:rPr>
              <a:t>8.5% of U.S. greenhouse gas emissions</a:t>
            </a:r>
            <a:endParaRPr kumimoji="0"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41D61BBF-FE37-0148-8754-9BA6466FCD86}"/>
              </a:ext>
            </a:extLst>
          </p:cNvPr>
          <p:cNvSpPr txBox="1"/>
          <p:nvPr/>
        </p:nvSpPr>
        <p:spPr>
          <a:xfrm>
            <a:off x="4492871" y="6215273"/>
            <a:ext cx="3297698"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https://nursesclimatechallenge.org</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4953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AF2CFB-FA69-4B45-83C7-70157E48624B}"/>
              </a:ext>
            </a:extLst>
          </p:cNvPr>
          <p:cNvPicPr>
            <a:picLocks noChangeAspect="1"/>
          </p:cNvPicPr>
          <p:nvPr/>
        </p:nvPicPr>
        <p:blipFill>
          <a:blip r:embed="rId3"/>
          <a:stretch>
            <a:fillRect/>
          </a:stretch>
        </p:blipFill>
        <p:spPr>
          <a:xfrm>
            <a:off x="10695709" y="5056908"/>
            <a:ext cx="1205346" cy="1166090"/>
          </a:xfrm>
          <a:prstGeom prst="rect">
            <a:avLst/>
          </a:prstGeom>
        </p:spPr>
      </p:pic>
      <p:sp>
        <p:nvSpPr>
          <p:cNvPr id="10" name="TextBox 9">
            <a:extLst>
              <a:ext uri="{FF2B5EF4-FFF2-40B4-BE49-F238E27FC236}">
                <a16:creationId xmlns:a16="http://schemas.microsoft.com/office/drawing/2014/main" id="{0E8BF645-F212-A941-B4DB-D9AF3AEAED20}"/>
              </a:ext>
            </a:extLst>
          </p:cNvPr>
          <p:cNvSpPr txBox="1"/>
          <p:nvPr/>
        </p:nvSpPr>
        <p:spPr>
          <a:xfrm>
            <a:off x="729103" y="5946985"/>
            <a:ext cx="63065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Practice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Greenhealth</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5">
            <a:extLst>
              <a:ext uri="{FF2B5EF4-FFF2-40B4-BE49-F238E27FC236}">
                <a16:creationId xmlns:a16="http://schemas.microsoft.com/office/drawing/2014/main" id="{4708A717-0ECB-D148-AABA-98A70ACC9F15}"/>
              </a:ext>
            </a:extLst>
          </p:cNvPr>
          <p:cNvSpPr>
            <a:spLocks noGrp="1"/>
          </p:cNvSpPr>
          <p:nvPr>
            <p:ph type="title"/>
          </p:nvPr>
        </p:nvSpPr>
        <p:spPr/>
        <p:txBody>
          <a:bodyPr>
            <a:normAutofit/>
          </a:bodyPr>
          <a:lstStyle/>
          <a:p>
            <a:r>
              <a:rPr lang="en-US" sz="3600" dirty="0"/>
              <a:t>Greenhouse gas emission sources in health care</a:t>
            </a:r>
          </a:p>
        </p:txBody>
      </p:sp>
      <p:pic>
        <p:nvPicPr>
          <p:cNvPr id="9" name="Content Placeholder 8">
            <a:extLst>
              <a:ext uri="{FF2B5EF4-FFF2-40B4-BE49-F238E27FC236}">
                <a16:creationId xmlns:a16="http://schemas.microsoft.com/office/drawing/2014/main" id="{29AEF258-9FD6-5943-8E47-C3D2815754D7}"/>
              </a:ext>
            </a:extLst>
          </p:cNvPr>
          <p:cNvPicPr>
            <a:picLocks noGrp="1" noChangeAspect="1"/>
          </p:cNvPicPr>
          <p:nvPr>
            <p:ph sz="half" idx="1"/>
          </p:nvPr>
        </p:nvPicPr>
        <p:blipFill>
          <a:blip r:embed="rId4"/>
          <a:stretch>
            <a:fillRect/>
          </a:stretch>
        </p:blipFill>
        <p:spPr>
          <a:xfrm>
            <a:off x="739776" y="1882258"/>
            <a:ext cx="4938712" cy="3183725"/>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3C6D8A83-10B2-4248-BA06-CEEB1A65C169}"/>
              </a:ext>
            </a:extLst>
          </p:cNvPr>
          <p:cNvSpPr>
            <a:spLocks noGrp="1"/>
          </p:cNvSpPr>
          <p:nvPr>
            <p:ph sz="half" idx="2"/>
          </p:nvPr>
        </p:nvSpPr>
        <p:spPr/>
        <p:txBody>
          <a:bodyPr/>
          <a:lstStyle/>
          <a:p>
            <a:endParaRPr lang="en-US" dirty="0">
              <a:solidFill>
                <a:schemeClr val="tx1">
                  <a:lumMod val="65000"/>
                  <a:lumOff val="35000"/>
                </a:schemeClr>
              </a:solidFill>
            </a:endParaRPr>
          </a:p>
          <a:p>
            <a:endParaRPr lang="en-US" dirty="0"/>
          </a:p>
        </p:txBody>
      </p:sp>
      <p:sp>
        <p:nvSpPr>
          <p:cNvPr id="5" name="TextBox 4">
            <a:extLst>
              <a:ext uri="{FF2B5EF4-FFF2-40B4-BE49-F238E27FC236}">
                <a16:creationId xmlns:a16="http://schemas.microsoft.com/office/drawing/2014/main" id="{A1150FA9-7474-3D44-87C8-AA3735827F6A}"/>
              </a:ext>
            </a:extLst>
          </p:cNvPr>
          <p:cNvSpPr txBox="1"/>
          <p:nvPr/>
        </p:nvSpPr>
        <p:spPr>
          <a:xfrm>
            <a:off x="3790016" y="554327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CDA590F7-C238-3C47-AA69-351836B85EB0}"/>
              </a:ext>
            </a:extLst>
          </p:cNvPr>
          <p:cNvPicPr>
            <a:picLocks noChangeAspect="1"/>
          </p:cNvPicPr>
          <p:nvPr/>
        </p:nvPicPr>
        <p:blipFill>
          <a:blip r:embed="rId5"/>
          <a:stretch>
            <a:fillRect/>
          </a:stretch>
        </p:blipFill>
        <p:spPr>
          <a:xfrm>
            <a:off x="5786004" y="1915723"/>
            <a:ext cx="6115051" cy="311679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150DBFFB-4616-DD47-B48C-2915CD0A8B67}"/>
              </a:ext>
            </a:extLst>
          </p:cNvPr>
          <p:cNvSpPr txBox="1"/>
          <p:nvPr/>
        </p:nvSpPr>
        <p:spPr>
          <a:xfrm>
            <a:off x="6096000" y="529705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132950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Interstitials/Section Slides">
  <a:themeElements>
    <a:clrScheme name="Custom 2">
      <a:dk1>
        <a:srgbClr val="000000"/>
      </a:dk1>
      <a:lt1>
        <a:srgbClr val="FFFFFF"/>
      </a:lt1>
      <a:dk2>
        <a:srgbClr val="0E4A81"/>
      </a:dk2>
      <a:lt2>
        <a:srgbClr val="E7E6E6"/>
      </a:lt2>
      <a:accent1>
        <a:srgbClr val="E84538"/>
      </a:accent1>
      <a:accent2>
        <a:srgbClr val="F37A62"/>
      </a:accent2>
      <a:accent3>
        <a:srgbClr val="EDBF37"/>
      </a:accent3>
      <a:accent4>
        <a:srgbClr val="3EBB80"/>
      </a:accent4>
      <a:accent5>
        <a:srgbClr val="007EA6"/>
      </a:accent5>
      <a:accent6>
        <a:srgbClr val="004979"/>
      </a:accent6>
      <a:hlink>
        <a:srgbClr val="18926E"/>
      </a:hlink>
      <a:folHlink>
        <a:srgbClr val="F05F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2863</TotalTime>
  <Words>1579</Words>
  <Application>Microsoft Macintosh PowerPoint</Application>
  <PresentationFormat>Widescreen</PresentationFormat>
  <Paragraphs>135</Paragraphs>
  <Slides>18</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Avenir</vt:lpstr>
      <vt:lpstr>Calibri</vt:lpstr>
      <vt:lpstr>Calibri Light</vt:lpstr>
      <vt:lpstr>Helvetica Neue</vt:lpstr>
      <vt:lpstr>Lato</vt:lpstr>
      <vt:lpstr>Roboto</vt:lpstr>
      <vt:lpstr>Source Sans Pro</vt:lpstr>
      <vt:lpstr>Retrospect</vt:lpstr>
      <vt:lpstr>Interstitials/Section Slides</vt:lpstr>
      <vt:lpstr>Climate, health care and the race to zero Virginia Clinicians for Climate Action healthcare sustainability committee meeting August 3, 2023   </vt:lpstr>
      <vt:lpstr>Health Care Without Harm</vt:lpstr>
      <vt:lpstr>Why focus on climate-smart health care? </vt:lpstr>
      <vt:lpstr>Goals of the Paris Climate Agreement</vt:lpstr>
      <vt:lpstr>We are at a crossroads: it is now or never if we want to limit global warming to 1.5°C </vt:lpstr>
      <vt:lpstr>A final warning</vt:lpstr>
      <vt:lpstr>US health care leaves a large climate footprint  </vt:lpstr>
      <vt:lpstr>Health care contributes to climate change</vt:lpstr>
      <vt:lpstr>Greenhouse gas emission sources in health care</vt:lpstr>
      <vt:lpstr>Health Care Without Harm Climate and Health Program </vt:lpstr>
      <vt:lpstr>Practice Greenhealth</vt:lpstr>
      <vt:lpstr>Clinician engagement</vt:lpstr>
      <vt:lpstr>Climate resilience</vt:lpstr>
      <vt:lpstr>PowerPoint Presentation</vt:lpstr>
      <vt:lpstr>Global Road Map for Health Care Decarbonization  Charting a global health care course to zero emissions by 2050 with climate resilience and health equity</vt:lpstr>
      <vt:lpstr>     How can health professionals take action? </vt:lpstr>
      <vt:lpstr>Final reflections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health and health care Climate Change and Human Health ECHO Sustainability in Healthcare Series    </dc:title>
  <dc:creator>Amy Collins</dc:creator>
  <cp:lastModifiedBy>Amy Collins</cp:lastModifiedBy>
  <cp:revision>17</cp:revision>
  <dcterms:created xsi:type="dcterms:W3CDTF">2023-08-02T15:30:43Z</dcterms:created>
  <dcterms:modified xsi:type="dcterms:W3CDTF">2023-08-05T14:16:00Z</dcterms:modified>
</cp:coreProperties>
</file>